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56" r:id="rId5"/>
    <p:sldId id="257" r:id="rId6"/>
    <p:sldId id="258" r:id="rId7"/>
    <p:sldId id="313" r:id="rId8"/>
    <p:sldId id="314" r:id="rId9"/>
    <p:sldId id="315" r:id="rId10"/>
    <p:sldId id="316" r:id="rId11"/>
    <p:sldId id="317" r:id="rId12"/>
    <p:sldId id="318" r:id="rId13"/>
    <p:sldId id="321" r:id="rId14"/>
    <p:sldId id="323" r:id="rId15"/>
    <p:sldId id="319" r:id="rId16"/>
    <p:sldId id="324" r:id="rId17"/>
    <p:sldId id="322" r:id="rId18"/>
    <p:sldId id="325" r:id="rId19"/>
    <p:sldId id="320" r:id="rId20"/>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initials="T" lastIdx="1" clrIdx="0">
    <p:extLst>
      <p:ext uri="{19B8F6BF-5375-455C-9EA6-DF929625EA0E}">
        <p15:presenceInfo xmlns:p15="http://schemas.microsoft.com/office/powerpoint/2012/main" userId="To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2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39884"/>
          </a:xfrm>
          <a:prstGeom prst="rect">
            <a:avLst/>
          </a:prstGeom>
        </p:spPr>
        <p:txBody>
          <a:bodyPr vert="horz" lIns="95547" tIns="47774" rIns="95547" bIns="47774" rtlCol="0"/>
          <a:lstStyle>
            <a:lvl1pPr algn="l">
              <a:defRPr sz="1300"/>
            </a:lvl1pPr>
          </a:lstStyle>
          <a:p>
            <a:endParaRPr lang="en-IE"/>
          </a:p>
        </p:txBody>
      </p:sp>
      <p:sp>
        <p:nvSpPr>
          <p:cNvPr id="3" name="Date Placeholder 2"/>
          <p:cNvSpPr>
            <a:spLocks noGrp="1"/>
          </p:cNvSpPr>
          <p:nvPr>
            <p:ph type="dt" sz="quarter" idx="1"/>
          </p:nvPr>
        </p:nvSpPr>
        <p:spPr>
          <a:xfrm>
            <a:off x="5622799" y="1"/>
            <a:ext cx="4301543" cy="339884"/>
          </a:xfrm>
          <a:prstGeom prst="rect">
            <a:avLst/>
          </a:prstGeom>
        </p:spPr>
        <p:txBody>
          <a:bodyPr vert="horz" lIns="95547" tIns="47774" rIns="95547" bIns="47774" rtlCol="0"/>
          <a:lstStyle>
            <a:lvl1pPr algn="r">
              <a:defRPr sz="1300"/>
            </a:lvl1pPr>
          </a:lstStyle>
          <a:p>
            <a:r>
              <a:rPr lang="en-IE"/>
              <a:t>DRAFT This version of the report is a draft. Its contents and subject matter remain under review and its contents may change and be expanded as part of the finalisation of the report</a:t>
            </a:r>
          </a:p>
        </p:txBody>
      </p:sp>
      <p:sp>
        <p:nvSpPr>
          <p:cNvPr id="4" name="Footer Placeholder 3"/>
          <p:cNvSpPr>
            <a:spLocks noGrp="1"/>
          </p:cNvSpPr>
          <p:nvPr>
            <p:ph type="ftr" sz="quarter" idx="2"/>
          </p:nvPr>
        </p:nvSpPr>
        <p:spPr>
          <a:xfrm>
            <a:off x="1" y="6456613"/>
            <a:ext cx="4301543" cy="339884"/>
          </a:xfrm>
          <a:prstGeom prst="rect">
            <a:avLst/>
          </a:prstGeom>
        </p:spPr>
        <p:txBody>
          <a:bodyPr vert="horz" lIns="95547" tIns="47774" rIns="95547" bIns="47774" rtlCol="0" anchor="b"/>
          <a:lstStyle>
            <a:lvl1pPr algn="l">
              <a:defRPr sz="1300"/>
            </a:lvl1pPr>
          </a:lstStyle>
          <a:p>
            <a:r>
              <a:rPr lang="en-IE"/>
              <a:t>(C) TB Accounting ¦ Project Findlater ! October 2013</a:t>
            </a:r>
          </a:p>
        </p:txBody>
      </p:sp>
      <p:sp>
        <p:nvSpPr>
          <p:cNvPr id="5" name="Slide Number Placeholder 4"/>
          <p:cNvSpPr>
            <a:spLocks noGrp="1"/>
          </p:cNvSpPr>
          <p:nvPr>
            <p:ph type="sldNum" sz="quarter" idx="3"/>
          </p:nvPr>
        </p:nvSpPr>
        <p:spPr>
          <a:xfrm>
            <a:off x="5622799" y="6456613"/>
            <a:ext cx="4301543" cy="339884"/>
          </a:xfrm>
          <a:prstGeom prst="rect">
            <a:avLst/>
          </a:prstGeom>
        </p:spPr>
        <p:txBody>
          <a:bodyPr vert="horz" lIns="95547" tIns="47774" rIns="95547" bIns="47774" rtlCol="0" anchor="b"/>
          <a:lstStyle>
            <a:lvl1pPr algn="r">
              <a:defRPr sz="1300"/>
            </a:lvl1pPr>
          </a:lstStyle>
          <a:p>
            <a:fld id="{663AACE8-8DBA-433B-9CAA-91CAF3B3539D}" type="slidenum">
              <a:rPr lang="en-IE" smtClean="0"/>
              <a:pPr/>
              <a:t>‹#›</a:t>
            </a:fld>
            <a:endParaRPr lang="en-IE"/>
          </a:p>
        </p:txBody>
      </p:sp>
    </p:spTree>
    <p:extLst>
      <p:ext uri="{BB962C8B-B14F-4D97-AF65-F5344CB8AC3E}">
        <p14:creationId xmlns:p14="http://schemas.microsoft.com/office/powerpoint/2010/main" val="129281598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39884"/>
          </a:xfrm>
          <a:prstGeom prst="rect">
            <a:avLst/>
          </a:prstGeom>
        </p:spPr>
        <p:txBody>
          <a:bodyPr vert="horz" lIns="95547" tIns="47774" rIns="95547" bIns="47774" rtlCol="0"/>
          <a:lstStyle>
            <a:lvl1pPr algn="l">
              <a:defRPr sz="1300"/>
            </a:lvl1pPr>
          </a:lstStyle>
          <a:p>
            <a:endParaRPr lang="en-IE"/>
          </a:p>
        </p:txBody>
      </p:sp>
      <p:sp>
        <p:nvSpPr>
          <p:cNvPr id="3" name="Date Placeholder 2"/>
          <p:cNvSpPr>
            <a:spLocks noGrp="1"/>
          </p:cNvSpPr>
          <p:nvPr>
            <p:ph type="dt" idx="1"/>
          </p:nvPr>
        </p:nvSpPr>
        <p:spPr>
          <a:xfrm>
            <a:off x="5622799" y="1"/>
            <a:ext cx="4301543" cy="339884"/>
          </a:xfrm>
          <a:prstGeom prst="rect">
            <a:avLst/>
          </a:prstGeom>
        </p:spPr>
        <p:txBody>
          <a:bodyPr vert="horz" lIns="95547" tIns="47774" rIns="95547" bIns="47774" rtlCol="0"/>
          <a:lstStyle>
            <a:lvl1pPr algn="r">
              <a:defRPr sz="1300"/>
            </a:lvl1pPr>
          </a:lstStyle>
          <a:p>
            <a:r>
              <a:rPr lang="en-IE"/>
              <a:t>DRAFT This version of the report is a draft. Its contents and subject matter remain under review and its contents may change and be expanded as part of the finalisation of the report</a:t>
            </a:r>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5547" tIns="47774" rIns="95547" bIns="47774" rtlCol="0" anchor="ctr"/>
          <a:lstStyle/>
          <a:p>
            <a:endParaRPr lang="en-IE"/>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5547" tIns="47774" rIns="95547" bIns="477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1" y="6456613"/>
            <a:ext cx="4301543" cy="339884"/>
          </a:xfrm>
          <a:prstGeom prst="rect">
            <a:avLst/>
          </a:prstGeom>
        </p:spPr>
        <p:txBody>
          <a:bodyPr vert="horz" lIns="95547" tIns="47774" rIns="95547" bIns="47774" rtlCol="0" anchor="b"/>
          <a:lstStyle>
            <a:lvl1pPr algn="l">
              <a:defRPr sz="1300"/>
            </a:lvl1pPr>
          </a:lstStyle>
          <a:p>
            <a:r>
              <a:rPr lang="en-IE"/>
              <a:t>(C) TB Accounting ¦ Project Findlater ! October 2013</a:t>
            </a:r>
          </a:p>
        </p:txBody>
      </p:sp>
      <p:sp>
        <p:nvSpPr>
          <p:cNvPr id="7" name="Slide Number Placeholder 6"/>
          <p:cNvSpPr>
            <a:spLocks noGrp="1"/>
          </p:cNvSpPr>
          <p:nvPr>
            <p:ph type="sldNum" sz="quarter" idx="5"/>
          </p:nvPr>
        </p:nvSpPr>
        <p:spPr>
          <a:xfrm>
            <a:off x="5622799" y="6456613"/>
            <a:ext cx="4301543" cy="339884"/>
          </a:xfrm>
          <a:prstGeom prst="rect">
            <a:avLst/>
          </a:prstGeom>
        </p:spPr>
        <p:txBody>
          <a:bodyPr vert="horz" lIns="95547" tIns="47774" rIns="95547" bIns="47774" rtlCol="0" anchor="b"/>
          <a:lstStyle>
            <a:lvl1pPr algn="r">
              <a:defRPr sz="1300"/>
            </a:lvl1pPr>
          </a:lstStyle>
          <a:p>
            <a:fld id="{4237D141-7677-45D8-AFCC-5B8932A4CE44}" type="slidenum">
              <a:rPr lang="en-IE" smtClean="0"/>
              <a:pPr/>
              <a:t>‹#›</a:t>
            </a:fld>
            <a:endParaRPr lang="en-IE"/>
          </a:p>
        </p:txBody>
      </p:sp>
    </p:spTree>
    <p:extLst>
      <p:ext uri="{BB962C8B-B14F-4D97-AF65-F5344CB8AC3E}">
        <p14:creationId xmlns:p14="http://schemas.microsoft.com/office/powerpoint/2010/main" val="3380456073"/>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r>
              <a:rPr lang="en-IE"/>
              <a:t>DRAFT This version of the report is a draft. Its contents and subject matter remain under review and its contents may change and be expanded as part of the finalisation of the report</a:t>
            </a:r>
          </a:p>
        </p:txBody>
      </p:sp>
      <p:sp>
        <p:nvSpPr>
          <p:cNvPr id="5" name="Footer Placeholder 4"/>
          <p:cNvSpPr>
            <a:spLocks noGrp="1"/>
          </p:cNvSpPr>
          <p:nvPr>
            <p:ph type="ftr" sz="quarter" idx="11"/>
          </p:nvPr>
        </p:nvSpPr>
        <p:spPr/>
        <p:txBody>
          <a:bodyPr/>
          <a:lstStyle/>
          <a:p>
            <a:r>
              <a:rPr lang="en-IE"/>
              <a:t>(C) TB Accounting ¦ Project Findlater ! October 2013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r>
              <a:rPr lang="en-IE"/>
              <a:t>DRAFT This version of the report is a draft. Its contents and subject matter remain under review and its contents may change and be expanded as part of the finalisation of the report</a:t>
            </a:r>
          </a:p>
        </p:txBody>
      </p:sp>
      <p:sp>
        <p:nvSpPr>
          <p:cNvPr id="5" name="Footer Placeholder 4"/>
          <p:cNvSpPr>
            <a:spLocks noGrp="1"/>
          </p:cNvSpPr>
          <p:nvPr>
            <p:ph type="ftr" sz="quarter" idx="11"/>
          </p:nvPr>
        </p:nvSpPr>
        <p:spPr/>
        <p:txBody>
          <a:bodyPr/>
          <a:lstStyle/>
          <a:p>
            <a:r>
              <a:rPr lang="en-IE"/>
              <a:t>(C) TB Accounting ¦ Project Findlater ! October 2013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Date Placeholder 3"/>
          <p:cNvSpPr>
            <a:spLocks noGrp="1"/>
          </p:cNvSpPr>
          <p:nvPr>
            <p:ph type="dt" idx="10"/>
          </p:nvPr>
        </p:nvSpPr>
        <p:spPr/>
        <p:txBody>
          <a:bodyPr/>
          <a:lstStyle/>
          <a:p>
            <a:r>
              <a:rPr lang="en-IE" smtClean="0"/>
              <a:t>DRAFT This version of the report is a draft. Its contents and subject matter remain under review and its contents may change and be expanded as part of the finalisation of the report</a:t>
            </a:r>
            <a:endParaRPr lang="en-IE"/>
          </a:p>
        </p:txBody>
      </p:sp>
      <p:sp>
        <p:nvSpPr>
          <p:cNvPr id="5" name="Footer Placeholder 4"/>
          <p:cNvSpPr>
            <a:spLocks noGrp="1"/>
          </p:cNvSpPr>
          <p:nvPr>
            <p:ph type="ftr" sz="quarter" idx="11"/>
          </p:nvPr>
        </p:nvSpPr>
        <p:spPr/>
        <p:txBody>
          <a:bodyPr/>
          <a:lstStyle/>
          <a:p>
            <a:r>
              <a:rPr lang="en-IE" smtClean="0"/>
              <a:t>(C) TB Accounting ¦ Project Findlater ! October 2013</a:t>
            </a:r>
            <a:endParaRPr lang="en-IE"/>
          </a:p>
        </p:txBody>
      </p:sp>
    </p:spTree>
    <p:extLst>
      <p:ext uri="{BB962C8B-B14F-4D97-AF65-F5344CB8AC3E}">
        <p14:creationId xmlns:p14="http://schemas.microsoft.com/office/powerpoint/2010/main" val="389465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r>
              <a:rPr lang="en-US"/>
              <a:t>(C) TB Accounting ¦ Project Apollo ! October 2013</a:t>
            </a:r>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182556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r>
              <a:rPr lang="en-US"/>
              <a:t>(C) TB Accounting ¦ Project Apollo ! October 2013</a:t>
            </a:r>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348875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r>
              <a:rPr lang="en-US"/>
              <a:t>(C) TB Accounting ¦ Project Apollo ! October 2013</a:t>
            </a:r>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270953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r>
              <a:rPr lang="en-US"/>
              <a:t>(C) TB Accounting ¦ Project Apollo ! October 2013</a:t>
            </a:r>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20757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(C) TB Accounting ¦ Project Apollo ! October 2013</a:t>
            </a:r>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334049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r>
              <a:rPr lang="en-US"/>
              <a:t>(C) TB Accounting ¦ Project Apollo ! October 2013</a:t>
            </a:r>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428866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r>
              <a:rPr lang="en-US"/>
              <a:t>(C) TB Accounting ¦ Project Apollo ! October 2013</a:t>
            </a:r>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394637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r>
              <a:rPr lang="en-US"/>
              <a:t>(C) TB Accounting ¦ Project Apollo ! October 2013</a:t>
            </a:r>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146031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 TB Accounting ¦ Project Apollo ! October 2013</a:t>
            </a:r>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344157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 TB Accounting ¦ Project Apollo ! October 2013</a:t>
            </a:r>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98580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 TB Accounting ¦ Project Apollo ! October 2013</a:t>
            </a:r>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7A50E8-72EC-4712-BC57-893FF8054B96}" type="slidenum">
              <a:rPr lang="en-IE" smtClean="0"/>
              <a:pPr/>
              <a:t>‹#›</a:t>
            </a:fld>
            <a:endParaRPr lang="en-IE"/>
          </a:p>
        </p:txBody>
      </p:sp>
    </p:spTree>
    <p:extLst>
      <p:ext uri="{BB962C8B-B14F-4D97-AF65-F5344CB8AC3E}">
        <p14:creationId xmlns:p14="http://schemas.microsoft.com/office/powerpoint/2010/main" val="51412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 TB Accounting ¦ Project Apollo ! October 2013</a:t>
            </a:r>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A50E8-72EC-4712-BC57-893FF8054B96}" type="slidenum">
              <a:rPr lang="en-IE" smtClean="0"/>
              <a:pPr/>
              <a:t>‹#›</a:t>
            </a:fld>
            <a:endParaRPr lang="en-IE"/>
          </a:p>
        </p:txBody>
      </p:sp>
    </p:spTree>
    <p:extLst>
      <p:ext uri="{BB962C8B-B14F-4D97-AF65-F5344CB8AC3E}">
        <p14:creationId xmlns:p14="http://schemas.microsoft.com/office/powerpoint/2010/main" val="2321271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ros.ie/myaccount-web/register.html?execution=e1s1" TargetMode="External"/><Relationship Id="rId2" Type="http://schemas.openxmlformats.org/officeDocument/2006/relationships/hyperlink" Target="https://www.revenue.ie/en/starting-a-business/tax-clearance/connected-persons/index.aspx" TargetMode="External"/><Relationship Id="rId1" Type="http://schemas.openxmlformats.org/officeDocument/2006/relationships/slideLayout" Target="../slideLayouts/slideLayout7.xml"/><Relationship Id="rId4" Type="http://schemas.openxmlformats.org/officeDocument/2006/relationships/hyperlink" Target="http://www.ros.ie/PublisherServlet/info/setupnewcus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evenue.ie/en/online-services/services/manage-your-record/apply-for-tax-clearance-online-using-etc.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lisa.ryan@ul.ie"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revenue.ie/en/online-services/support/help-guides/eregistration/index.aspx" TargetMode="External"/><Relationship Id="rId7" Type="http://schemas.openxmlformats.org/officeDocument/2006/relationships/hyperlink" Target="https://www.revenue.ie/en/self-assessment-and-self-employment/documents/form-tr1.pdf" TargetMode="External"/><Relationship Id="rId2" Type="http://schemas.openxmlformats.org/officeDocument/2006/relationships/hyperlink" Target="https://www.revenue.ie/en/jobs-and-pensions/personal-public-service-number/index.aspx" TargetMode="External"/><Relationship Id="rId1" Type="http://schemas.openxmlformats.org/officeDocument/2006/relationships/slideLayout" Target="../slideLayouts/slideLayout7.xml"/><Relationship Id="rId6" Type="http://schemas.openxmlformats.org/officeDocument/2006/relationships/hyperlink" Target="https://www.ros.ie/" TargetMode="External"/><Relationship Id="rId5" Type="http://schemas.openxmlformats.org/officeDocument/2006/relationships/hyperlink" Target="https://www.revenue.ie/en/self-assessment-and-self-employment/guide-to-self-assessment/index.aspx" TargetMode="External"/><Relationship Id="rId4" Type="http://schemas.openxmlformats.org/officeDocument/2006/relationships/hyperlink" Target="https://www.ros.ie/myaccount-web/sign_in.html?execution=e2s1&amp;lang=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63B99A-73EE-4FBB-B7C4-F9F9BCC25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 Placeholder 1"/>
          <p:cNvSpPr txBox="1">
            <a:spLocks/>
          </p:cNvSpPr>
          <p:nvPr/>
        </p:nvSpPr>
        <p:spPr>
          <a:xfrm>
            <a:off x="355225" y="3409993"/>
            <a:ext cx="6891724" cy="5605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23544">
              <a:spcAft>
                <a:spcPts val="600"/>
              </a:spcAft>
            </a:pPr>
            <a:r>
              <a:rPr lang="en-US" sz="2222" b="1" kern="1200">
                <a:solidFill>
                  <a:schemeClr val="tx1"/>
                </a:solidFill>
                <a:latin typeface="Arial" pitchFamily="34" charset="0"/>
                <a:ea typeface="+mn-ea"/>
                <a:cs typeface="Arial" pitchFamily="34" charset="0"/>
              </a:rPr>
              <a:t>C&amp;S Department Management Coaching Policy for payment of expenses</a:t>
            </a:r>
            <a:endParaRPr lang="en-US" sz="2200" b="1">
              <a:solidFill>
                <a:schemeClr val="tx1"/>
              </a:solidFill>
              <a:latin typeface="Arial" pitchFamily="34" charset="0"/>
              <a:cs typeface="Arial" pitchFamily="34" charset="0"/>
            </a:endParaRPr>
          </a:p>
        </p:txBody>
      </p:sp>
      <p:sp>
        <p:nvSpPr>
          <p:cNvPr id="9" name="Text Placeholder 2"/>
          <p:cNvSpPr txBox="1">
            <a:spLocks/>
          </p:cNvSpPr>
          <p:nvPr/>
        </p:nvSpPr>
        <p:spPr>
          <a:xfrm>
            <a:off x="380694" y="4211521"/>
            <a:ext cx="6891724" cy="66441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23544">
              <a:spcAft>
                <a:spcPts val="600"/>
              </a:spcAft>
            </a:pPr>
            <a:endParaRPr lang="en-US" sz="1212" kern="1200">
              <a:solidFill>
                <a:schemeClr val="tx1"/>
              </a:solidFill>
              <a:latin typeface="+mn-lt"/>
              <a:ea typeface="+mn-ea"/>
              <a:cs typeface="+mn-cs"/>
            </a:endParaRPr>
          </a:p>
          <a:p>
            <a:pPr algn="l">
              <a:spcAft>
                <a:spcPts val="600"/>
              </a:spcAft>
            </a:pPr>
            <a:endParaRPr lang="en-US">
              <a:solidFill>
                <a:schemeClr val="tx1"/>
              </a:solidFill>
            </a:endParaRPr>
          </a:p>
        </p:txBody>
      </p:sp>
      <p:sp>
        <p:nvSpPr>
          <p:cNvPr id="11" name="TextBox 10"/>
          <p:cNvSpPr txBox="1"/>
          <p:nvPr/>
        </p:nvSpPr>
        <p:spPr>
          <a:xfrm>
            <a:off x="171450" y="3045661"/>
            <a:ext cx="8743950" cy="373734"/>
          </a:xfrm>
          <a:prstGeom prst="rect">
            <a:avLst/>
          </a:prstGeom>
          <a:noFill/>
        </p:spPr>
        <p:txBody>
          <a:bodyPr wrap="square" rtlCol="0">
            <a:spAutoFit/>
          </a:bodyPr>
          <a:lstStyle/>
          <a:p>
            <a:pPr defTabSz="923544">
              <a:spcAft>
                <a:spcPts val="600"/>
              </a:spcAft>
            </a:pPr>
            <a:r>
              <a:rPr lang="en-IE" sz="1818" kern="1200">
                <a:solidFill>
                  <a:schemeClr val="tx1"/>
                </a:solidFill>
                <a:latin typeface="+mn-lt"/>
                <a:ea typeface="+mn-ea"/>
                <a:cs typeface="+mn-cs"/>
              </a:rPr>
              <a:t>_________________________________________________________________________</a:t>
            </a:r>
            <a:endParaRPr lang="en-IE"/>
          </a:p>
        </p:txBody>
      </p:sp>
      <p:pic>
        <p:nvPicPr>
          <p:cNvPr id="2" name="Picture 1">
            <a:extLst>
              <a:ext uri="{FF2B5EF4-FFF2-40B4-BE49-F238E27FC236}">
                <a16:creationId xmlns:a16="http://schemas.microsoft.com/office/drawing/2014/main" id="{11A36722-D3C2-6DB6-F5C1-13B4792A1F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855" y="534263"/>
            <a:ext cx="1605779" cy="2115335"/>
          </a:xfrm>
          <a:prstGeom prst="rect">
            <a:avLst/>
          </a:prstGeom>
          <a:noFill/>
          <a:ln>
            <a:noFill/>
          </a:ln>
        </p:spPr>
      </p:pic>
    </p:spTree>
    <p:extLst>
      <p:ext uri="{BB962C8B-B14F-4D97-AF65-F5344CB8AC3E}">
        <p14:creationId xmlns:p14="http://schemas.microsoft.com/office/powerpoint/2010/main" val="644628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479160" y="457200"/>
            <a:ext cx="8182230" cy="136861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4400" b="1">
                <a:solidFill>
                  <a:schemeClr val="tx1"/>
                </a:solidFill>
                <a:latin typeface="+mj-lt"/>
                <a:ea typeface="+mj-ea"/>
                <a:cs typeface="+mj-cs"/>
              </a:rPr>
              <a:t>Section 6.2 –Revenue Registration TR1 Form</a:t>
            </a:r>
          </a:p>
        </p:txBody>
      </p:sp>
      <p:sp>
        <p:nvSpPr>
          <p:cNvPr id="17" name="sketch line">
            <a:extLst>
              <a:ext uri="{FF2B5EF4-FFF2-40B4-BE49-F238E27FC236}">
                <a16:creationId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9BCCFE-1CE9-FD27-BB00-9A08B85D93D5}"/>
              </a:ext>
            </a:extLst>
          </p:cNvPr>
          <p:cNvPicPr>
            <a:picLocks noChangeAspect="1"/>
          </p:cNvPicPr>
          <p:nvPr/>
        </p:nvPicPr>
        <p:blipFill>
          <a:blip r:embed="rId2"/>
          <a:stretch>
            <a:fillRect/>
          </a:stretch>
        </p:blipFill>
        <p:spPr>
          <a:xfrm>
            <a:off x="1065383" y="2180797"/>
            <a:ext cx="2915490" cy="4106325"/>
          </a:xfrm>
          <a:prstGeom prst="rect">
            <a:avLst/>
          </a:prstGeom>
        </p:spPr>
      </p:pic>
      <p:pic>
        <p:nvPicPr>
          <p:cNvPr id="6" name="Picture 5">
            <a:extLst>
              <a:ext uri="{FF2B5EF4-FFF2-40B4-BE49-F238E27FC236}">
                <a16:creationId xmlns:a16="http://schemas.microsoft.com/office/drawing/2014/main" id="{AE8B2D15-2AD1-A8E7-3FD6-9F88EA700626}"/>
              </a:ext>
            </a:extLst>
          </p:cNvPr>
          <p:cNvPicPr>
            <a:picLocks noChangeAspect="1"/>
          </p:cNvPicPr>
          <p:nvPr/>
        </p:nvPicPr>
        <p:blipFill>
          <a:blip r:embed="rId3"/>
          <a:stretch>
            <a:fillRect/>
          </a:stretch>
        </p:blipFill>
        <p:spPr>
          <a:xfrm>
            <a:off x="5518513" y="2180798"/>
            <a:ext cx="2925756" cy="4106324"/>
          </a:xfrm>
          <a:prstGeom prst="rect">
            <a:avLst/>
          </a:prstGeom>
        </p:spPr>
      </p:pic>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10</a:t>
            </a:fld>
            <a:endParaRPr lang="en-US"/>
          </a:p>
        </p:txBody>
      </p:sp>
    </p:spTree>
    <p:extLst>
      <p:ext uri="{BB962C8B-B14F-4D97-AF65-F5344CB8AC3E}">
        <p14:creationId xmlns:p14="http://schemas.microsoft.com/office/powerpoint/2010/main" val="82975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479160" y="457200"/>
            <a:ext cx="8182230" cy="136861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4400" b="1">
                <a:solidFill>
                  <a:schemeClr val="tx1"/>
                </a:solidFill>
                <a:latin typeface="+mj-lt"/>
                <a:ea typeface="+mj-ea"/>
                <a:cs typeface="+mj-cs"/>
              </a:rPr>
              <a:t>Section 6.1 –Revenue Registration TR1 Form</a:t>
            </a:r>
          </a:p>
        </p:txBody>
      </p:sp>
      <p:sp>
        <p:nvSpPr>
          <p:cNvPr id="17" name="sketch line">
            <a:extLst>
              <a:ext uri="{FF2B5EF4-FFF2-40B4-BE49-F238E27FC236}">
                <a16:creationId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C043FB6-E7E5-C119-0222-82EDBD40FB77}"/>
              </a:ext>
            </a:extLst>
          </p:cNvPr>
          <p:cNvPicPr>
            <a:picLocks noChangeAspect="1"/>
          </p:cNvPicPr>
          <p:nvPr/>
        </p:nvPicPr>
        <p:blipFill>
          <a:blip r:embed="rId2"/>
          <a:stretch>
            <a:fillRect/>
          </a:stretch>
        </p:blipFill>
        <p:spPr>
          <a:xfrm>
            <a:off x="1069890" y="2283014"/>
            <a:ext cx="2827855" cy="3996970"/>
          </a:xfrm>
          <a:prstGeom prst="rect">
            <a:avLst/>
          </a:prstGeom>
        </p:spPr>
      </p:pic>
      <p:pic>
        <p:nvPicPr>
          <p:cNvPr id="7" name="Picture 6">
            <a:extLst>
              <a:ext uri="{FF2B5EF4-FFF2-40B4-BE49-F238E27FC236}">
                <a16:creationId xmlns:a16="http://schemas.microsoft.com/office/drawing/2014/main" id="{8A116E53-A164-4FD3-BF09-6B150306C992}"/>
              </a:ext>
            </a:extLst>
          </p:cNvPr>
          <p:cNvPicPr>
            <a:picLocks noChangeAspect="1"/>
          </p:cNvPicPr>
          <p:nvPr/>
        </p:nvPicPr>
        <p:blipFill>
          <a:blip r:embed="rId3"/>
          <a:stretch>
            <a:fillRect/>
          </a:stretch>
        </p:blipFill>
        <p:spPr>
          <a:xfrm>
            <a:off x="5516225" y="2283014"/>
            <a:ext cx="2837848" cy="3996970"/>
          </a:xfrm>
          <a:prstGeom prst="rect">
            <a:avLst/>
          </a:prstGeom>
        </p:spPr>
      </p:pic>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11</a:t>
            </a:fld>
            <a:endParaRPr lang="en-US"/>
          </a:p>
        </p:txBody>
      </p:sp>
    </p:spTree>
    <p:extLst>
      <p:ext uri="{BB962C8B-B14F-4D97-AF65-F5344CB8AC3E}">
        <p14:creationId xmlns:p14="http://schemas.microsoft.com/office/powerpoint/2010/main" val="30760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479160" y="457200"/>
            <a:ext cx="8182230" cy="136861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4400" b="1">
                <a:solidFill>
                  <a:schemeClr val="tx1"/>
                </a:solidFill>
                <a:latin typeface="+mj-lt"/>
                <a:ea typeface="+mj-ea"/>
                <a:cs typeface="+mj-cs"/>
              </a:rPr>
              <a:t>Section 6.1 –Revenue Registration TR1 Form</a:t>
            </a:r>
          </a:p>
        </p:txBody>
      </p:sp>
      <p:sp>
        <p:nvSpPr>
          <p:cNvPr id="17" name="sketch line">
            <a:extLst>
              <a:ext uri="{FF2B5EF4-FFF2-40B4-BE49-F238E27FC236}">
                <a16:creationId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69DE2B-7D1B-75D2-7824-11635F3BCB48}"/>
              </a:ext>
            </a:extLst>
          </p:cNvPr>
          <p:cNvPicPr>
            <a:picLocks noChangeAspect="1"/>
          </p:cNvPicPr>
          <p:nvPr/>
        </p:nvPicPr>
        <p:blipFill>
          <a:blip r:embed="rId2"/>
          <a:stretch>
            <a:fillRect/>
          </a:stretch>
        </p:blipFill>
        <p:spPr>
          <a:xfrm>
            <a:off x="1124760" y="2283013"/>
            <a:ext cx="2966949" cy="4164139"/>
          </a:xfrm>
          <a:prstGeom prst="rect">
            <a:avLst/>
          </a:prstGeom>
        </p:spPr>
      </p:pic>
      <p:pic>
        <p:nvPicPr>
          <p:cNvPr id="6" name="Picture 5">
            <a:extLst>
              <a:ext uri="{FF2B5EF4-FFF2-40B4-BE49-F238E27FC236}">
                <a16:creationId xmlns:a16="http://schemas.microsoft.com/office/drawing/2014/main" id="{3ED0089B-B0C9-0D48-4513-C393491FA5CB}"/>
              </a:ext>
            </a:extLst>
          </p:cNvPr>
          <p:cNvPicPr>
            <a:picLocks noChangeAspect="1"/>
          </p:cNvPicPr>
          <p:nvPr/>
        </p:nvPicPr>
        <p:blipFill>
          <a:blip r:embed="rId3"/>
          <a:stretch>
            <a:fillRect/>
          </a:stretch>
        </p:blipFill>
        <p:spPr>
          <a:xfrm>
            <a:off x="5450120" y="2283013"/>
            <a:ext cx="3040725" cy="4267685"/>
          </a:xfrm>
          <a:prstGeom prst="rect">
            <a:avLst/>
          </a:prstGeom>
        </p:spPr>
      </p:pic>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12</a:t>
            </a:fld>
            <a:endParaRPr lang="en-US"/>
          </a:p>
        </p:txBody>
      </p:sp>
    </p:spTree>
    <p:extLst>
      <p:ext uri="{BB962C8B-B14F-4D97-AF65-F5344CB8AC3E}">
        <p14:creationId xmlns:p14="http://schemas.microsoft.com/office/powerpoint/2010/main" val="9063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479160" y="457200"/>
            <a:ext cx="8182230" cy="136861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4400" b="1">
                <a:solidFill>
                  <a:schemeClr val="tx1"/>
                </a:solidFill>
                <a:latin typeface="+mj-lt"/>
                <a:ea typeface="+mj-ea"/>
                <a:cs typeface="+mj-cs"/>
              </a:rPr>
              <a:t>Section 6.1 –Revenue Registration TR1 Form</a:t>
            </a:r>
          </a:p>
        </p:txBody>
      </p:sp>
      <p:sp>
        <p:nvSpPr>
          <p:cNvPr id="17" name="sketch line">
            <a:extLst>
              <a:ext uri="{FF2B5EF4-FFF2-40B4-BE49-F238E27FC236}">
                <a16:creationId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D9E5E9E-D17D-32A7-FE6C-F24C233D7EDF}"/>
              </a:ext>
            </a:extLst>
          </p:cNvPr>
          <p:cNvPicPr>
            <a:picLocks noChangeAspect="1"/>
          </p:cNvPicPr>
          <p:nvPr/>
        </p:nvPicPr>
        <p:blipFill>
          <a:blip r:embed="rId2"/>
          <a:stretch>
            <a:fillRect/>
          </a:stretch>
        </p:blipFill>
        <p:spPr>
          <a:xfrm>
            <a:off x="1065382" y="2283013"/>
            <a:ext cx="2767265" cy="3897557"/>
          </a:xfrm>
          <a:prstGeom prst="rect">
            <a:avLst/>
          </a:prstGeom>
        </p:spPr>
      </p:pic>
      <p:pic>
        <p:nvPicPr>
          <p:cNvPr id="5" name="Picture 4">
            <a:extLst>
              <a:ext uri="{FF2B5EF4-FFF2-40B4-BE49-F238E27FC236}">
                <a16:creationId xmlns:a16="http://schemas.microsoft.com/office/drawing/2014/main" id="{0F8C12A6-C5F0-998F-DE4F-918F17B7D0CF}"/>
              </a:ext>
            </a:extLst>
          </p:cNvPr>
          <p:cNvPicPr>
            <a:picLocks noChangeAspect="1"/>
          </p:cNvPicPr>
          <p:nvPr/>
        </p:nvPicPr>
        <p:blipFill>
          <a:blip r:embed="rId3"/>
          <a:stretch>
            <a:fillRect/>
          </a:stretch>
        </p:blipFill>
        <p:spPr>
          <a:xfrm>
            <a:off x="5329383" y="2283013"/>
            <a:ext cx="2767266" cy="3870303"/>
          </a:xfrm>
          <a:prstGeom prst="rect">
            <a:avLst/>
          </a:prstGeom>
        </p:spPr>
      </p:pic>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13</a:t>
            </a:fld>
            <a:endParaRPr lang="en-US"/>
          </a:p>
        </p:txBody>
      </p:sp>
    </p:spTree>
    <p:extLst>
      <p:ext uri="{BB962C8B-B14F-4D97-AF65-F5344CB8AC3E}">
        <p14:creationId xmlns:p14="http://schemas.microsoft.com/office/powerpoint/2010/main" val="16481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300" b="1" kern="1200">
                <a:solidFill>
                  <a:schemeClr val="tx1"/>
                </a:solidFill>
                <a:latin typeface="+mj-lt"/>
                <a:ea typeface="+mj-ea"/>
                <a:cs typeface="+mj-cs"/>
              </a:rPr>
              <a:t>Section 6.2 –Tax Clearance Access Number</a:t>
            </a:r>
          </a:p>
        </p:txBody>
      </p:sp>
      <p:sp>
        <p:nvSpPr>
          <p:cNvPr id="17"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AD1E89-5391-CB53-1AD0-2CCD159C76B7}"/>
              </a:ext>
            </a:extLst>
          </p:cNvPr>
          <p:cNvSpPr txBox="1"/>
          <p:nvPr/>
        </p:nvSpPr>
        <p:spPr>
          <a:xfrm>
            <a:off x="411019" y="1929384"/>
            <a:ext cx="8140446" cy="44269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1" i="0" dirty="0">
                <a:effectLst/>
              </a:rPr>
              <a:t>Overview</a:t>
            </a:r>
          </a:p>
          <a:p>
            <a:pPr indent="-228600">
              <a:lnSpc>
                <a:spcPct val="90000"/>
              </a:lnSpc>
              <a:spcAft>
                <a:spcPts val="600"/>
              </a:spcAft>
              <a:buFont typeface="Arial" panose="020B0604020202020204" pitchFamily="34" charset="0"/>
              <a:buChar char="•"/>
            </a:pPr>
            <a:r>
              <a:rPr lang="en-US" sz="1600" b="0" i="0" dirty="0">
                <a:effectLst/>
              </a:rPr>
              <a:t>A Tax Clearance Certificate is confirmation from Revenue that your tax affairs are in order.  As the applicant, both your affairs and those of </a:t>
            </a:r>
            <a:r>
              <a:rPr lang="en-US" sz="1600" b="0" i="0" u="sng" dirty="0">
                <a:effectLst/>
                <a:hlinkClick r:id="rId2" tooltip="Connected persons"/>
              </a:rPr>
              <a:t>connected parties</a:t>
            </a:r>
            <a:r>
              <a:rPr lang="en-US" sz="1600" b="0" i="0" dirty="0">
                <a:effectLst/>
              </a:rPr>
              <a:t> to you will be assessed.</a:t>
            </a:r>
          </a:p>
          <a:p>
            <a:pPr indent="-228600">
              <a:lnSpc>
                <a:spcPct val="90000"/>
              </a:lnSpc>
              <a:spcAft>
                <a:spcPts val="600"/>
              </a:spcAft>
              <a:buFont typeface="Arial" panose="020B0604020202020204" pitchFamily="34" charset="0"/>
              <a:buChar char="•"/>
            </a:pPr>
            <a:r>
              <a:rPr lang="en-US" sz="1600" b="0" i="0" dirty="0">
                <a:effectLst/>
              </a:rPr>
              <a:t>This section outlines how you can apply for a Tax Clearance Certificate.</a:t>
            </a:r>
          </a:p>
        </p:txBody>
      </p:sp>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14</a:t>
            </a:fld>
            <a:endParaRPr lang="en-US"/>
          </a:p>
        </p:txBody>
      </p:sp>
      <p:sp>
        <p:nvSpPr>
          <p:cNvPr id="6" name="TextBox 5">
            <a:extLst>
              <a:ext uri="{FF2B5EF4-FFF2-40B4-BE49-F238E27FC236}">
                <a16:creationId xmlns:a16="http://schemas.microsoft.com/office/drawing/2014/main" id="{AA8B7452-FEB4-296C-965A-8A1FCD694951}"/>
              </a:ext>
            </a:extLst>
          </p:cNvPr>
          <p:cNvSpPr txBox="1"/>
          <p:nvPr/>
        </p:nvSpPr>
        <p:spPr>
          <a:xfrm>
            <a:off x="457199" y="3368061"/>
            <a:ext cx="8275782" cy="2400657"/>
          </a:xfrm>
          <a:prstGeom prst="rect">
            <a:avLst/>
          </a:prstGeom>
          <a:noFill/>
        </p:spPr>
        <p:txBody>
          <a:bodyPr wrap="square">
            <a:spAutoFit/>
          </a:bodyPr>
          <a:lstStyle/>
          <a:p>
            <a:pPr algn="l">
              <a:spcAft>
                <a:spcPts val="600"/>
              </a:spcAft>
            </a:pPr>
            <a:r>
              <a:rPr lang="en-GB" sz="1600" b="1" i="0" dirty="0">
                <a:solidFill>
                  <a:srgbClr val="333333"/>
                </a:solidFill>
                <a:effectLst/>
              </a:rPr>
              <a:t>The electronic Tax Clearance (</a:t>
            </a:r>
            <a:r>
              <a:rPr lang="en-GB" sz="1600" b="1" i="0" dirty="0" err="1">
                <a:solidFill>
                  <a:srgbClr val="333333"/>
                </a:solidFill>
                <a:effectLst/>
              </a:rPr>
              <a:t>eTC</a:t>
            </a:r>
            <a:r>
              <a:rPr lang="en-GB" sz="1600" b="1" i="0" dirty="0">
                <a:solidFill>
                  <a:srgbClr val="333333"/>
                </a:solidFill>
                <a:effectLst/>
              </a:rPr>
              <a:t>) system</a:t>
            </a:r>
          </a:p>
          <a:p>
            <a:pPr algn="l">
              <a:spcAft>
                <a:spcPts val="600"/>
              </a:spcAft>
            </a:pPr>
            <a:r>
              <a:rPr lang="en-GB" sz="1600" b="0" i="0" dirty="0">
                <a:solidFill>
                  <a:srgbClr val="333333"/>
                </a:solidFill>
                <a:effectLst/>
              </a:rPr>
              <a:t>The </a:t>
            </a:r>
            <a:r>
              <a:rPr lang="en-GB" sz="1600" b="0" i="0" dirty="0" err="1">
                <a:solidFill>
                  <a:srgbClr val="333333"/>
                </a:solidFill>
                <a:effectLst/>
              </a:rPr>
              <a:t>eTC</a:t>
            </a:r>
            <a:r>
              <a:rPr lang="en-GB" sz="1600" b="0" i="0" dirty="0">
                <a:solidFill>
                  <a:srgbClr val="333333"/>
                </a:solidFill>
                <a:effectLst/>
              </a:rPr>
              <a:t> system allows you to apply for a Tax Clearance Certificate online. In general, you will have to apply using:</a:t>
            </a:r>
          </a:p>
          <a:p>
            <a:pPr algn="l">
              <a:spcAft>
                <a:spcPts val="600"/>
              </a:spcAft>
              <a:buFont typeface="Arial" panose="020B0604020202020204" pitchFamily="34" charset="0"/>
              <a:buChar char="•"/>
            </a:pPr>
            <a:r>
              <a:rPr lang="en-GB" sz="1600" b="0" i="0" u="sng" dirty="0" err="1">
                <a:solidFill>
                  <a:srgbClr val="0B6FB7"/>
                </a:solidFill>
                <a:effectLst/>
                <a:hlinkClick r:id="rId3" tooltip="Register for myAccount"/>
              </a:rPr>
              <a:t>myAccount</a:t>
            </a:r>
            <a:r>
              <a:rPr lang="en-GB" sz="1600" b="0" i="0" dirty="0">
                <a:solidFill>
                  <a:srgbClr val="333333"/>
                </a:solidFill>
                <a:effectLst/>
              </a:rPr>
              <a:t> if you are a Pay As You Earn (PAYE) customer</a:t>
            </a:r>
          </a:p>
          <a:p>
            <a:pPr algn="l">
              <a:spcAft>
                <a:spcPts val="600"/>
              </a:spcAft>
              <a:buFont typeface="Arial" panose="020B0604020202020204" pitchFamily="34" charset="0"/>
              <a:buChar char="•"/>
            </a:pPr>
            <a:r>
              <a:rPr lang="en-GB" sz="1600" b="0" i="0" u="sng" dirty="0">
                <a:solidFill>
                  <a:srgbClr val="0B6FB7"/>
                </a:solidFill>
                <a:effectLst/>
                <a:hlinkClick r:id="rId4" tooltip="Sign in to ROS"/>
              </a:rPr>
              <a:t>Revenue Online Service (ROS)</a:t>
            </a:r>
            <a:r>
              <a:rPr lang="en-GB" sz="1600" b="0" i="0" dirty="0">
                <a:solidFill>
                  <a:srgbClr val="333333"/>
                </a:solidFill>
                <a:effectLst/>
              </a:rPr>
              <a:t> if you are a business customer.</a:t>
            </a:r>
          </a:p>
          <a:p>
            <a:pPr algn="l">
              <a:spcAft>
                <a:spcPts val="600"/>
              </a:spcAft>
            </a:pPr>
            <a:r>
              <a:rPr lang="en-GB" sz="1600" b="0" i="0" dirty="0">
                <a:solidFill>
                  <a:srgbClr val="333333"/>
                </a:solidFill>
                <a:effectLst/>
              </a:rPr>
              <a:t>The </a:t>
            </a:r>
            <a:r>
              <a:rPr lang="en-GB" sz="1600" b="0" i="0" dirty="0" err="1">
                <a:solidFill>
                  <a:srgbClr val="333333"/>
                </a:solidFill>
                <a:effectLst/>
              </a:rPr>
              <a:t>eTC</a:t>
            </a:r>
            <a:r>
              <a:rPr lang="en-GB" sz="1600" b="0" i="0" dirty="0">
                <a:solidFill>
                  <a:srgbClr val="333333"/>
                </a:solidFill>
                <a:effectLst/>
              </a:rPr>
              <a:t> system checks your tax compliance on a regular basis. Your Tax Clearance Certificate remains valid while you are compliant. This means that there is no need for an end date on the certificate</a:t>
            </a:r>
            <a:r>
              <a:rPr lang="en-GB" b="0" i="0" dirty="0">
                <a:solidFill>
                  <a:srgbClr val="333333"/>
                </a:solidFill>
                <a:effectLst/>
              </a:rPr>
              <a:t>.</a:t>
            </a:r>
          </a:p>
        </p:txBody>
      </p:sp>
    </p:spTree>
    <p:extLst>
      <p:ext uri="{BB962C8B-B14F-4D97-AF65-F5344CB8AC3E}">
        <p14:creationId xmlns:p14="http://schemas.microsoft.com/office/powerpoint/2010/main" val="54305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473202" y="639520"/>
            <a:ext cx="2571750" cy="1719072"/>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2900" b="1" kern="1200">
                <a:solidFill>
                  <a:schemeClr val="tx1"/>
                </a:solidFill>
                <a:latin typeface="+mj-lt"/>
                <a:ea typeface="+mj-ea"/>
                <a:cs typeface="+mj-cs"/>
              </a:rPr>
              <a:t>Section 6.2 –Tax Clearance Access Number</a:t>
            </a:r>
          </a:p>
        </p:txBody>
      </p:sp>
      <p:sp>
        <p:nvSpPr>
          <p:cNvPr id="17" name="sketch line">
            <a:extLst>
              <a:ext uri="{FF2B5EF4-FFF2-40B4-BE49-F238E27FC236}">
                <a16:creationId xmlns:a16="http://schemas.microsoft.com/office/drawing/2014/main" id="{CD8B4F24-440B-49E9-B85D-733523DC06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A8FFD6-D11A-C988-FF09-2D97332A7F5C}"/>
              </a:ext>
            </a:extLst>
          </p:cNvPr>
          <p:cNvSpPr txBox="1"/>
          <p:nvPr/>
        </p:nvSpPr>
        <p:spPr>
          <a:xfrm>
            <a:off x="473202" y="2807208"/>
            <a:ext cx="257175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900" b="1" i="0">
                <a:effectLst/>
              </a:rPr>
              <a:t>How to apply</a:t>
            </a:r>
          </a:p>
          <a:p>
            <a:pPr indent="-228600">
              <a:lnSpc>
                <a:spcPct val="90000"/>
              </a:lnSpc>
              <a:spcAft>
                <a:spcPts val="600"/>
              </a:spcAft>
              <a:buFont typeface="Arial" panose="020B0604020202020204" pitchFamily="34" charset="0"/>
              <a:buChar char="•"/>
            </a:pPr>
            <a:r>
              <a:rPr lang="en-US" sz="1900" b="0" i="0">
                <a:effectLst/>
              </a:rPr>
              <a:t>If you have not used these services before, you register for myAccount or ROS.</a:t>
            </a:r>
          </a:p>
          <a:p>
            <a:pPr indent="-228600">
              <a:lnSpc>
                <a:spcPct val="90000"/>
              </a:lnSpc>
              <a:spcAft>
                <a:spcPts val="600"/>
              </a:spcAft>
              <a:buFont typeface="Arial" panose="020B0604020202020204" pitchFamily="34" charset="0"/>
              <a:buChar char="•"/>
            </a:pPr>
            <a:r>
              <a:rPr lang="en-US" sz="1900" b="0" i="0">
                <a:effectLst/>
              </a:rPr>
              <a:t>See </a:t>
            </a:r>
            <a:r>
              <a:rPr lang="en-US" sz="1900" b="0" i="0" u="sng">
                <a:effectLst/>
                <a:hlinkClick r:id="rId2" tooltip="Apply for tax clearance online using eTax Clearance (eTC)"/>
              </a:rPr>
              <a:t>Apply for tax clearance online using eTax Clearance (eTC)</a:t>
            </a:r>
            <a:r>
              <a:rPr lang="en-US" sz="1900" b="0" i="0">
                <a:effectLst/>
              </a:rPr>
              <a:t> for more information on how to use these services.</a:t>
            </a:r>
          </a:p>
        </p:txBody>
      </p:sp>
      <p:pic>
        <p:nvPicPr>
          <p:cNvPr id="8" name="Picture 7">
            <a:extLst>
              <a:ext uri="{FF2B5EF4-FFF2-40B4-BE49-F238E27FC236}">
                <a16:creationId xmlns:a16="http://schemas.microsoft.com/office/drawing/2014/main" id="{33D712F6-DA7F-D24D-D2B5-E57F8CDEA9D5}"/>
              </a:ext>
            </a:extLst>
          </p:cNvPr>
          <p:cNvPicPr>
            <a:picLocks noChangeAspect="1"/>
          </p:cNvPicPr>
          <p:nvPr/>
        </p:nvPicPr>
        <p:blipFill>
          <a:blip r:embed="rId3"/>
          <a:stretch>
            <a:fillRect/>
          </a:stretch>
        </p:blipFill>
        <p:spPr>
          <a:xfrm>
            <a:off x="3490722" y="2082774"/>
            <a:ext cx="5177790" cy="2692451"/>
          </a:xfrm>
          <a:prstGeom prst="rect">
            <a:avLst/>
          </a:prstGeom>
        </p:spPr>
      </p:pic>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15</a:t>
            </a:fld>
            <a:endParaRPr lang="en-US"/>
          </a:p>
        </p:txBody>
      </p:sp>
    </p:spTree>
    <p:extLst>
      <p:ext uri="{BB962C8B-B14F-4D97-AF65-F5344CB8AC3E}">
        <p14:creationId xmlns:p14="http://schemas.microsoft.com/office/powerpoint/2010/main" val="375875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5"/>
          <p:cNvSpPr txBox="1">
            <a:spLocks noChangeArrowheads="1"/>
          </p:cNvSpPr>
          <p:nvPr/>
        </p:nvSpPr>
        <p:spPr>
          <a:xfrm>
            <a:off x="4813299" y="490537"/>
            <a:ext cx="3968748" cy="1628775"/>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3500" b="1">
                <a:solidFill>
                  <a:schemeClr val="tx1"/>
                </a:solidFill>
                <a:latin typeface="+mj-lt"/>
                <a:ea typeface="+mj-ea"/>
                <a:cs typeface="+mj-cs"/>
              </a:rPr>
              <a:t>Section 6.3 –Valid Invoice</a:t>
            </a:r>
          </a:p>
        </p:txBody>
      </p:sp>
      <p:pic>
        <p:nvPicPr>
          <p:cNvPr id="23" name="Picture 11" descr="Pen placed on top of a signature line">
            <a:extLst>
              <a:ext uri="{FF2B5EF4-FFF2-40B4-BE49-F238E27FC236}">
                <a16:creationId xmlns:a16="http://schemas.microsoft.com/office/drawing/2014/main" id="{062E0510-FD8B-BCF8-11C4-EADA521B6403}"/>
              </a:ext>
            </a:extLst>
          </p:cNvPr>
          <p:cNvPicPr>
            <a:picLocks noChangeAspect="1"/>
          </p:cNvPicPr>
          <p:nvPr/>
        </p:nvPicPr>
        <p:blipFill rotWithShape="1">
          <a:blip r:embed="rId2"/>
          <a:srcRect l="52624" r="2865"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0" name="Slide Number Placeholder 9"/>
          <p:cNvSpPr>
            <a:spLocks noGrp="1"/>
          </p:cNvSpPr>
          <p:nvPr>
            <p:ph type="sldNum" sz="quarter" idx="12"/>
          </p:nvPr>
        </p:nvSpPr>
        <p:spPr>
          <a:xfrm>
            <a:off x="360759" y="6356350"/>
            <a:ext cx="514350" cy="365125"/>
          </a:xfrm>
        </p:spPr>
        <p:txBody>
          <a:bodyPr vert="horz" lIns="91440" tIns="45720" rIns="91440" bIns="45720" rtlCol="0" anchor="ctr">
            <a:normAutofit/>
          </a:bodyPr>
          <a:lstStyle/>
          <a:p>
            <a:pPr algn="l">
              <a:spcAft>
                <a:spcPts val="600"/>
              </a:spcAft>
              <a:defRPr/>
            </a:pPr>
            <a:fld id="{357A50E8-72EC-4712-BC57-893FF8054B96}" type="slidenum">
              <a:rPr lang="en-US" sz="1000">
                <a:solidFill>
                  <a:srgbClr val="FFFFFF"/>
                </a:solidFill>
                <a:latin typeface="Calibri" panose="020F0502020204030204"/>
              </a:rPr>
              <a:pPr algn="l">
                <a:spcAft>
                  <a:spcPts val="600"/>
                </a:spcAft>
                <a:defRPr/>
              </a:pPr>
              <a:t>16</a:t>
            </a:fld>
            <a:endParaRPr lang="en-US" sz="1000">
              <a:solidFill>
                <a:srgbClr val="FFFFFF"/>
              </a:solidFill>
              <a:latin typeface="Calibri" panose="020F0502020204030204"/>
            </a:endParaRPr>
          </a:p>
        </p:txBody>
      </p:sp>
      <p:sp>
        <p:nvSpPr>
          <p:cNvPr id="4" name="TextBox 3">
            <a:extLst>
              <a:ext uri="{FF2B5EF4-FFF2-40B4-BE49-F238E27FC236}">
                <a16:creationId xmlns:a16="http://schemas.microsoft.com/office/drawing/2014/main" id="{2F497E31-5C84-BCBD-A629-1EB7AE995621}"/>
              </a:ext>
            </a:extLst>
          </p:cNvPr>
          <p:cNvSpPr txBox="1"/>
          <p:nvPr/>
        </p:nvSpPr>
        <p:spPr>
          <a:xfrm>
            <a:off x="4813300" y="2614612"/>
            <a:ext cx="3968747" cy="3752849"/>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900" b="1" u="sng">
                <a:effectLst/>
              </a:rPr>
              <a:t>Valid Invoice</a:t>
            </a:r>
            <a:r>
              <a:rPr lang="en-US" sz="900">
                <a:effectLst/>
              </a:rPr>
              <a:t> </a:t>
            </a:r>
          </a:p>
          <a:p>
            <a:pPr indent="-228600">
              <a:lnSpc>
                <a:spcPct val="90000"/>
              </a:lnSpc>
              <a:spcAft>
                <a:spcPts val="800"/>
              </a:spcAft>
              <a:buFont typeface="Arial" panose="020B0604020202020204" pitchFamily="34" charset="0"/>
              <a:buChar char="•"/>
            </a:pPr>
            <a:r>
              <a:rPr lang="en-US" sz="900">
                <a:effectLst/>
              </a:rPr>
              <a:t>For UL Student Life C&amp;S to classify an invoice as a Valid Invoice, the following information is required to be shown and stated on all supplier invoices. </a:t>
            </a:r>
          </a:p>
          <a:p>
            <a:pPr marL="342900" lvl="0" indent="-228600">
              <a:lnSpc>
                <a:spcPct val="90000"/>
              </a:lnSpc>
              <a:buFont typeface="Arial" panose="020B0604020202020204" pitchFamily="34" charset="0"/>
              <a:buChar char="•"/>
            </a:pPr>
            <a:r>
              <a:rPr lang="en-US" sz="900">
                <a:effectLst/>
              </a:rPr>
              <a:t>Name and address of supplier</a:t>
            </a:r>
          </a:p>
          <a:p>
            <a:pPr marL="342900" lvl="0" indent="-228600">
              <a:lnSpc>
                <a:spcPct val="90000"/>
              </a:lnSpc>
              <a:buFont typeface="Arial" panose="020B0604020202020204" pitchFamily="34" charset="0"/>
              <a:buChar char="•"/>
            </a:pPr>
            <a:r>
              <a:rPr lang="en-US" sz="900">
                <a:effectLst/>
              </a:rPr>
              <a:t>Supplier Vat or Tax registration number</a:t>
            </a:r>
          </a:p>
          <a:p>
            <a:pPr marL="342900" lvl="0" indent="-228600">
              <a:lnSpc>
                <a:spcPct val="90000"/>
              </a:lnSpc>
              <a:buFont typeface="Arial" panose="020B0604020202020204" pitchFamily="34" charset="0"/>
              <a:buChar char="•"/>
            </a:pPr>
            <a:r>
              <a:rPr lang="en-US" sz="900">
                <a:effectLst/>
              </a:rPr>
              <a:t>Date of invoice</a:t>
            </a:r>
          </a:p>
          <a:p>
            <a:pPr marL="342900" lvl="0" indent="-228600">
              <a:lnSpc>
                <a:spcPct val="90000"/>
              </a:lnSpc>
              <a:buFont typeface="Arial" panose="020B0604020202020204" pitchFamily="34" charset="0"/>
              <a:buChar char="•"/>
            </a:pPr>
            <a:r>
              <a:rPr lang="en-US" sz="900">
                <a:effectLst/>
              </a:rPr>
              <a:t>UL Student Life C&amp;S address</a:t>
            </a:r>
          </a:p>
          <a:p>
            <a:pPr marL="342900" lvl="0" indent="-228600">
              <a:lnSpc>
                <a:spcPct val="90000"/>
              </a:lnSpc>
              <a:buFont typeface="Arial" panose="020B0604020202020204" pitchFamily="34" charset="0"/>
              <a:buChar char="•"/>
            </a:pPr>
            <a:r>
              <a:rPr lang="en-US" sz="900">
                <a:effectLst/>
              </a:rPr>
              <a:t>UL Student Life C&amp;S Purchase Order Number – where provided by UL Student Life C&amp;S or its agents.</a:t>
            </a:r>
          </a:p>
          <a:p>
            <a:pPr marL="342900" lvl="0" indent="-228600">
              <a:lnSpc>
                <a:spcPct val="90000"/>
              </a:lnSpc>
              <a:buFont typeface="Arial" panose="020B0604020202020204" pitchFamily="34" charset="0"/>
              <a:buChar char="•"/>
            </a:pPr>
            <a:r>
              <a:rPr lang="en-US" sz="900">
                <a:effectLst/>
              </a:rPr>
              <a:t>Full description of works, goods or services provided, including the address of the place with works were carried out.</a:t>
            </a:r>
          </a:p>
          <a:p>
            <a:pPr marL="342900" lvl="0" indent="-228600">
              <a:lnSpc>
                <a:spcPct val="90000"/>
              </a:lnSpc>
              <a:buFont typeface="Arial" panose="020B0604020202020204" pitchFamily="34" charset="0"/>
              <a:buChar char="•"/>
            </a:pPr>
            <a:r>
              <a:rPr lang="en-US" sz="900">
                <a:effectLst/>
              </a:rPr>
              <a:t>Date of supply of works, goods, or services</a:t>
            </a:r>
          </a:p>
          <a:p>
            <a:pPr marL="342900" lvl="0" indent="-228600">
              <a:lnSpc>
                <a:spcPct val="90000"/>
              </a:lnSpc>
              <a:buFont typeface="Arial" panose="020B0604020202020204" pitchFamily="34" charset="0"/>
              <a:buChar char="•"/>
            </a:pPr>
            <a:r>
              <a:rPr lang="en-US" sz="900">
                <a:effectLst/>
              </a:rPr>
              <a:t>Unit prices of works, goods, or services</a:t>
            </a:r>
          </a:p>
          <a:p>
            <a:pPr marL="342900" lvl="0" indent="-228600">
              <a:lnSpc>
                <a:spcPct val="90000"/>
              </a:lnSpc>
              <a:buFont typeface="Arial" panose="020B0604020202020204" pitchFamily="34" charset="0"/>
              <a:buChar char="•"/>
            </a:pPr>
            <a:r>
              <a:rPr lang="en-US" sz="900">
                <a:effectLst/>
              </a:rPr>
              <a:t>Cost of works, goods, or services- excluding VAT</a:t>
            </a:r>
          </a:p>
          <a:p>
            <a:pPr marL="342900" lvl="0" indent="-228600">
              <a:lnSpc>
                <a:spcPct val="90000"/>
              </a:lnSpc>
              <a:buFont typeface="Arial" panose="020B0604020202020204" pitchFamily="34" charset="0"/>
              <a:buChar char="•"/>
            </a:pPr>
            <a:r>
              <a:rPr lang="en-US" sz="900">
                <a:effectLst/>
              </a:rPr>
              <a:t>Vat on cost of works, goods or services – unless Reverse Charge applies</a:t>
            </a:r>
          </a:p>
          <a:p>
            <a:pPr marL="342900" lvl="0" indent="-228600">
              <a:lnSpc>
                <a:spcPct val="90000"/>
              </a:lnSpc>
              <a:buFont typeface="Arial" panose="020B0604020202020204" pitchFamily="34" charset="0"/>
              <a:buChar char="•"/>
            </a:pPr>
            <a:r>
              <a:rPr lang="en-US" sz="900">
                <a:effectLst/>
              </a:rPr>
              <a:t>Supplier bank details</a:t>
            </a:r>
          </a:p>
          <a:p>
            <a:pPr marL="742950" lvl="1" indent="-228600">
              <a:lnSpc>
                <a:spcPct val="90000"/>
              </a:lnSpc>
              <a:buFont typeface="Arial" panose="020B0604020202020204" pitchFamily="34" charset="0"/>
              <a:buChar char="•"/>
            </a:pPr>
            <a:r>
              <a:rPr lang="en-US" sz="900">
                <a:effectLst/>
              </a:rPr>
              <a:t>Supplier name</a:t>
            </a:r>
          </a:p>
          <a:p>
            <a:pPr marL="742950" lvl="1" indent="-228600">
              <a:lnSpc>
                <a:spcPct val="90000"/>
              </a:lnSpc>
              <a:buFont typeface="Arial" panose="020B0604020202020204" pitchFamily="34" charset="0"/>
              <a:buChar char="•"/>
            </a:pPr>
            <a:r>
              <a:rPr lang="en-US" sz="900">
                <a:effectLst/>
              </a:rPr>
              <a:t>Name on bank account</a:t>
            </a:r>
          </a:p>
          <a:p>
            <a:pPr marL="742950" lvl="1" indent="-228600">
              <a:lnSpc>
                <a:spcPct val="90000"/>
              </a:lnSpc>
              <a:buFont typeface="Arial" panose="020B0604020202020204" pitchFamily="34" charset="0"/>
              <a:buChar char="•"/>
            </a:pPr>
            <a:r>
              <a:rPr lang="en-US" sz="900">
                <a:effectLst/>
              </a:rPr>
              <a:t>Account number </a:t>
            </a:r>
          </a:p>
          <a:p>
            <a:pPr marL="742950" lvl="1" indent="-228600">
              <a:lnSpc>
                <a:spcPct val="90000"/>
              </a:lnSpc>
              <a:buFont typeface="Arial" panose="020B0604020202020204" pitchFamily="34" charset="0"/>
              <a:buChar char="•"/>
            </a:pPr>
            <a:r>
              <a:rPr lang="en-US" sz="900">
                <a:effectLst/>
              </a:rPr>
              <a:t>Sort code</a:t>
            </a:r>
          </a:p>
          <a:p>
            <a:pPr marL="742950" lvl="1" indent="-228600">
              <a:lnSpc>
                <a:spcPct val="90000"/>
              </a:lnSpc>
              <a:buFont typeface="Arial" panose="020B0604020202020204" pitchFamily="34" charset="0"/>
              <a:buChar char="•"/>
            </a:pPr>
            <a:r>
              <a:rPr lang="en-US" sz="900">
                <a:effectLst/>
              </a:rPr>
              <a:t>IBAN Number</a:t>
            </a:r>
          </a:p>
          <a:p>
            <a:pPr marL="742950" lvl="1" indent="-228600">
              <a:lnSpc>
                <a:spcPct val="90000"/>
              </a:lnSpc>
              <a:buFont typeface="Arial" panose="020B0604020202020204" pitchFamily="34" charset="0"/>
              <a:buChar char="•"/>
            </a:pPr>
            <a:r>
              <a:rPr lang="en-US" sz="900">
                <a:effectLst/>
              </a:rPr>
              <a:t>Bank branch name and address</a:t>
            </a:r>
          </a:p>
          <a:p>
            <a:pPr marL="342900" lvl="0" indent="-228600">
              <a:lnSpc>
                <a:spcPct val="90000"/>
              </a:lnSpc>
              <a:buFont typeface="Arial" panose="020B0604020202020204" pitchFamily="34" charset="0"/>
              <a:buChar char="•"/>
            </a:pPr>
            <a:r>
              <a:rPr lang="en-US" sz="900">
                <a:effectLst/>
              </a:rPr>
              <a:t>A valid invoice is considered to have been received by UL Student Life C&amp;S when it is received in the following manner</a:t>
            </a:r>
          </a:p>
          <a:p>
            <a:pPr marL="742950" lvl="1" indent="-228600">
              <a:lnSpc>
                <a:spcPct val="90000"/>
              </a:lnSpc>
              <a:buFont typeface="Arial" panose="020B0604020202020204" pitchFamily="34" charset="0"/>
              <a:buChar char="•"/>
            </a:pPr>
            <a:r>
              <a:rPr lang="en-US" sz="900">
                <a:effectLst/>
              </a:rPr>
              <a:t>Post or hand delivered to UL Student Life’s C&amp;S registered office</a:t>
            </a:r>
          </a:p>
          <a:p>
            <a:pPr marL="742950" lvl="1" indent="-228600">
              <a:lnSpc>
                <a:spcPct val="90000"/>
              </a:lnSpc>
              <a:spcAft>
                <a:spcPts val="800"/>
              </a:spcAft>
              <a:buFont typeface="Arial" panose="020B0604020202020204" pitchFamily="34" charset="0"/>
              <a:buChar char="•"/>
            </a:pPr>
            <a:r>
              <a:rPr lang="en-US" sz="900">
                <a:effectLst/>
              </a:rPr>
              <a:t>Email to – </a:t>
            </a:r>
            <a:r>
              <a:rPr lang="en-US" sz="900" u="sng">
                <a:effectLst/>
                <a:hlinkClick r:id="rId3"/>
              </a:rPr>
              <a:t>lisa.ryan@ul.ie</a:t>
            </a:r>
            <a:endParaRPr lang="en-US" sz="900">
              <a:effectLst/>
            </a:endParaRPr>
          </a:p>
        </p:txBody>
      </p:sp>
      <p:sp>
        <p:nvSpPr>
          <p:cNvPr id="3" name="Text Placeholder 3">
            <a:extLst>
              <a:ext uri="{FF2B5EF4-FFF2-40B4-BE49-F238E27FC236}">
                <a16:creationId xmlns:a16="http://schemas.microsoft.com/office/drawing/2014/main" id="{32D825A9-A278-3B54-ABB8-B80BB1946E73}"/>
              </a:ext>
            </a:extLst>
          </p:cNvPr>
          <p:cNvSpPr txBox="1">
            <a:spLocks/>
          </p:cNvSpPr>
          <p:nvPr/>
        </p:nvSpPr>
        <p:spPr>
          <a:xfrm>
            <a:off x="273050" y="1386875"/>
            <a:ext cx="8413750" cy="513399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00"/>
              </a:spcBef>
              <a:tabLst>
                <a:tab pos="4572000" algn="r"/>
              </a:tabLst>
            </a:pPr>
            <a:r>
              <a:rPr lang="en-IE" sz="1000" dirty="0">
                <a:solidFill>
                  <a:schemeClr val="tx1"/>
                </a:solidFill>
                <a:latin typeface="Arial" pitchFamily="34" charset="0"/>
                <a:cs typeface="Arial" pitchFamily="34" charset="0"/>
              </a:rPr>
              <a:t>	</a:t>
            </a:r>
          </a:p>
          <a:p>
            <a:pPr>
              <a:spcBef>
                <a:spcPts val="700"/>
              </a:spcBef>
              <a:tabLst>
                <a:tab pos="4572000" algn="r"/>
              </a:tabLst>
            </a:pPr>
            <a:r>
              <a:rPr lang="en-IE" sz="1000" dirty="0">
                <a:solidFill>
                  <a:schemeClr val="tx1"/>
                </a:solidFill>
                <a:latin typeface="Arial" pitchFamily="34" charset="0"/>
                <a:cs typeface="Arial" pitchFamily="34" charset="0"/>
              </a:rPr>
              <a:t>	</a:t>
            </a:r>
            <a:endParaRPr lang="en-IE" sz="1000" dirty="0">
              <a:latin typeface="Arial" pitchFamily="34" charset="0"/>
              <a:cs typeface="Arial" pitchFamily="34" charset="0"/>
            </a:endParaRPr>
          </a:p>
        </p:txBody>
      </p:sp>
    </p:spTree>
    <p:extLst>
      <p:ext uri="{BB962C8B-B14F-4D97-AF65-F5344CB8AC3E}">
        <p14:creationId xmlns:p14="http://schemas.microsoft.com/office/powerpoint/2010/main" val="151978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AC17DE74-01C9-4859-B65A-85CF999E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068C0432-0E90-4CC1-8CD3-D44A90DF0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7" name="Title 2"/>
          <p:cNvSpPr txBox="1">
            <a:spLocks/>
          </p:cNvSpPr>
          <p:nvPr/>
        </p:nvSpPr>
        <p:spPr>
          <a:xfrm>
            <a:off x="628650" y="401221"/>
            <a:ext cx="7886700" cy="13480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700" kern="1200">
                <a:solidFill>
                  <a:srgbClr val="FFFFFF"/>
                </a:solidFill>
                <a:latin typeface="+mj-lt"/>
                <a:ea typeface="+mj-ea"/>
                <a:cs typeface="+mj-cs"/>
              </a:rPr>
              <a:t>Contents</a:t>
            </a:r>
          </a:p>
        </p:txBody>
      </p:sp>
      <p:sp>
        <p:nvSpPr>
          <p:cNvPr id="6" name="Text Placeholder 3"/>
          <p:cNvSpPr txBox="1">
            <a:spLocks/>
          </p:cNvSpPr>
          <p:nvPr/>
        </p:nvSpPr>
        <p:spPr>
          <a:xfrm>
            <a:off x="628650" y="2586789"/>
            <a:ext cx="7886700" cy="3590174"/>
          </a:xfrm>
          <a:prstGeom prst="rect">
            <a:avLst/>
          </a:prstGeom>
        </p:spPr>
        <p:txBody>
          <a:bodyPr vert="horz" lIns="91440" tIns="45720" rIns="91440" bIns="45720" rtlCol="0">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700"/>
              </a:spcBef>
              <a:tabLst>
                <a:tab pos="4572000" algn="r"/>
              </a:tabLst>
            </a:pPr>
            <a:r>
              <a:rPr lang="en-US" sz="1900" b="1" dirty="0">
                <a:solidFill>
                  <a:schemeClr val="tx1"/>
                </a:solidFill>
              </a:rPr>
              <a:t>Section 			Page</a:t>
            </a:r>
          </a:p>
          <a:p>
            <a:pPr indent="-228600">
              <a:lnSpc>
                <a:spcPct val="90000"/>
              </a:lnSpc>
              <a:spcBef>
                <a:spcPts val="700"/>
              </a:spcBef>
              <a:buFont typeface="Arial" panose="020B0604020202020204" pitchFamily="34" charset="0"/>
              <a:buChar char="•"/>
              <a:tabLst>
                <a:tab pos="4572000" algn="r"/>
              </a:tabLst>
            </a:pPr>
            <a:r>
              <a:rPr lang="en-US" sz="1900" dirty="0">
                <a:solidFill>
                  <a:schemeClr val="tx1"/>
                </a:solidFill>
              </a:rPr>
              <a:t>1. </a:t>
            </a:r>
            <a:r>
              <a:rPr lang="en-US" sz="1900" dirty="0" smtClean="0">
                <a:solidFill>
                  <a:schemeClr val="tx1"/>
                </a:solidFill>
              </a:rPr>
              <a:t>Introduction</a:t>
            </a:r>
            <a:r>
              <a:rPr lang="en-US" sz="1900" dirty="0">
                <a:solidFill>
                  <a:schemeClr val="tx1"/>
                </a:solidFill>
              </a:rPr>
              <a:t>			3</a:t>
            </a:r>
          </a:p>
          <a:p>
            <a:pPr indent="-228600">
              <a:lnSpc>
                <a:spcPct val="90000"/>
              </a:lnSpc>
              <a:spcBef>
                <a:spcPts val="700"/>
              </a:spcBef>
              <a:buFont typeface="Arial" panose="020B0604020202020204" pitchFamily="34" charset="0"/>
              <a:buChar char="•"/>
              <a:tabLst>
                <a:tab pos="4572000" algn="r"/>
              </a:tabLst>
            </a:pPr>
            <a:r>
              <a:rPr lang="en-US" sz="1900" dirty="0">
                <a:solidFill>
                  <a:schemeClr val="tx1"/>
                </a:solidFill>
              </a:rPr>
              <a:t>2. Coaching Expenses Policy 2005			4</a:t>
            </a:r>
          </a:p>
          <a:p>
            <a:pPr indent="-228600">
              <a:lnSpc>
                <a:spcPct val="90000"/>
              </a:lnSpc>
              <a:spcBef>
                <a:spcPts val="700"/>
              </a:spcBef>
              <a:buFont typeface="Arial" panose="020B0604020202020204" pitchFamily="34" charset="0"/>
              <a:buChar char="•"/>
              <a:tabLst>
                <a:tab pos="4572000" algn="r"/>
              </a:tabLst>
            </a:pPr>
            <a:r>
              <a:rPr lang="en-US" sz="1900" dirty="0">
                <a:solidFill>
                  <a:schemeClr val="tx1"/>
                </a:solidFill>
              </a:rPr>
              <a:t>3. Coaching Expenses Criteria Policy Supplement 2008	5</a:t>
            </a:r>
          </a:p>
          <a:p>
            <a:pPr indent="-228600">
              <a:lnSpc>
                <a:spcPct val="90000"/>
              </a:lnSpc>
              <a:spcBef>
                <a:spcPts val="700"/>
              </a:spcBef>
              <a:buFont typeface="Arial" panose="020B0604020202020204" pitchFamily="34" charset="0"/>
              <a:buChar char="•"/>
              <a:tabLst>
                <a:tab pos="4572000" algn="r"/>
              </a:tabLst>
            </a:pPr>
            <a:r>
              <a:rPr lang="en-US" sz="1900" dirty="0">
                <a:solidFill>
                  <a:schemeClr val="tx1"/>
                </a:solidFill>
              </a:rPr>
              <a:t>4. Compliance			6</a:t>
            </a:r>
          </a:p>
          <a:p>
            <a:pPr indent="-228600">
              <a:lnSpc>
                <a:spcPct val="90000"/>
              </a:lnSpc>
              <a:spcBef>
                <a:spcPts val="700"/>
              </a:spcBef>
              <a:buFont typeface="Arial" panose="020B0604020202020204" pitchFamily="34" charset="0"/>
              <a:buChar char="•"/>
              <a:tabLst>
                <a:tab pos="4572000" algn="r"/>
              </a:tabLst>
            </a:pPr>
            <a:r>
              <a:rPr lang="en-US" sz="1900" dirty="0">
                <a:solidFill>
                  <a:schemeClr val="tx1"/>
                </a:solidFill>
              </a:rPr>
              <a:t>5. Declaration			7</a:t>
            </a:r>
          </a:p>
          <a:p>
            <a:pPr indent="-228600">
              <a:lnSpc>
                <a:spcPct val="90000"/>
              </a:lnSpc>
              <a:spcBef>
                <a:spcPts val="700"/>
              </a:spcBef>
              <a:buFont typeface="Arial" panose="020B0604020202020204" pitchFamily="34" charset="0"/>
              <a:buChar char="•"/>
              <a:tabLst>
                <a:tab pos="4572000" algn="r"/>
              </a:tabLst>
            </a:pPr>
            <a:r>
              <a:rPr lang="en-US" sz="1900" dirty="0">
                <a:solidFill>
                  <a:schemeClr val="tx1"/>
                </a:solidFill>
              </a:rPr>
              <a:t>6. Appendices			6</a:t>
            </a:r>
          </a:p>
          <a:p>
            <a:pPr>
              <a:lnSpc>
                <a:spcPct val="90000"/>
              </a:lnSpc>
              <a:spcBef>
                <a:spcPts val="700"/>
              </a:spcBef>
              <a:tabLst>
                <a:tab pos="4572000" algn="r"/>
              </a:tabLst>
            </a:pPr>
            <a:r>
              <a:rPr lang="en-US" sz="1900" dirty="0">
                <a:solidFill>
                  <a:schemeClr val="tx1"/>
                </a:solidFill>
              </a:rPr>
              <a:t>		</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2</a:t>
            </a:fld>
            <a:endParaRPr lang="en-US"/>
          </a:p>
        </p:txBody>
      </p:sp>
    </p:spTree>
    <p:extLst>
      <p:ext uri="{BB962C8B-B14F-4D97-AF65-F5344CB8AC3E}">
        <p14:creationId xmlns:p14="http://schemas.microsoft.com/office/powerpoint/2010/main" val="394270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txBox="1">
            <a:spLocks noChangeArrowheads="1"/>
          </p:cNvSpPr>
          <p:nvPr/>
        </p:nvSpPr>
        <p:spPr>
          <a:xfrm>
            <a:off x="179512" y="548680"/>
            <a:ext cx="7611318" cy="55394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b="1" dirty="0">
                <a:solidFill>
                  <a:schemeClr val="tx1"/>
                </a:solidFill>
                <a:latin typeface="Arial" pitchFamily="34" charset="0"/>
                <a:cs typeface="Arial" pitchFamily="34" charset="0"/>
              </a:rPr>
              <a:t>Section 1 –</a:t>
            </a:r>
            <a:r>
              <a:rPr lang="en-NZ" sz="2000" b="1" dirty="0" smtClean="0">
                <a:solidFill>
                  <a:schemeClr val="tx1"/>
                </a:solidFill>
                <a:latin typeface="Arial" pitchFamily="34" charset="0"/>
                <a:cs typeface="Arial" pitchFamily="34" charset="0"/>
              </a:rPr>
              <a:t>Background</a:t>
            </a:r>
          </a:p>
          <a:p>
            <a:endParaRPr lang="en-NZ" sz="2000" b="1" dirty="0">
              <a:solidFill>
                <a:schemeClr val="tx1"/>
              </a:solidFill>
              <a:latin typeface="Arial" pitchFamily="34" charset="0"/>
              <a:cs typeface="Arial" pitchFamily="34" charset="0"/>
            </a:endParaRPr>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pPr algn="ctr"/>
            <a:r>
              <a:rPr lang="en-IE" sz="4800"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a:t>
            </a:r>
          </a:p>
          <a:p>
            <a:endParaRPr lang="en-IE" dirty="0"/>
          </a:p>
          <a:p>
            <a:endParaRPr lang="en-IE" dirty="0" smtClean="0"/>
          </a:p>
          <a:p>
            <a:endParaRPr lang="en-IE" dirty="0"/>
          </a:p>
          <a:p>
            <a:endParaRPr lang="en-IE" dirty="0" smtClean="0"/>
          </a:p>
          <a:p>
            <a:pPr algn="just"/>
            <a:r>
              <a:rPr lang="en-IE" dirty="0" smtClean="0">
                <a:solidFill>
                  <a:schemeClr val="tx1"/>
                </a:solidFill>
              </a:rPr>
              <a:t>UL </a:t>
            </a:r>
            <a:r>
              <a:rPr lang="en-IE" dirty="0">
                <a:solidFill>
                  <a:schemeClr val="tx1"/>
                </a:solidFill>
              </a:rPr>
              <a:t>Student Life is one of the few Students’ Unions in the country that receives its portion of Capitation directly to administer itself (approx. €100 per person). </a:t>
            </a:r>
            <a:r>
              <a:rPr lang="en-IE" dirty="0" smtClean="0">
                <a:solidFill>
                  <a:schemeClr val="tx1"/>
                </a:solidFill>
              </a:rPr>
              <a:t>50% of this funding is used to support student Clubs &amp; Societies in the delivery of their voluntary activities.</a:t>
            </a:r>
          </a:p>
          <a:p>
            <a:pPr algn="just"/>
            <a:endParaRPr lang="en-IE" dirty="0" smtClean="0">
              <a:solidFill>
                <a:schemeClr val="tx1"/>
              </a:solidFill>
            </a:endParaRPr>
          </a:p>
          <a:p>
            <a:pPr algn="just"/>
            <a:r>
              <a:rPr lang="en-IE" dirty="0" smtClean="0">
                <a:solidFill>
                  <a:schemeClr val="tx1"/>
                </a:solidFill>
              </a:rPr>
              <a:t>In terms of student governance in its </a:t>
            </a:r>
            <a:r>
              <a:rPr lang="en-IE" dirty="0">
                <a:solidFill>
                  <a:schemeClr val="tx1"/>
                </a:solidFill>
              </a:rPr>
              <a:t>simplest form, the Clubs &amp; Societies Council is a democratically structured forum organised for the Committee representatives of all Clubs and Societies to meet at least four times per semester to offer their views on the improvement and development of Clubs &amp; Societies (C&amp;S) to the Clubs &amp; Societies Executive (CSE). They may also voice their concerns or grievances with any aspect of the administration of Clubs &amp; Societies on campus. It is also the forum of approval by way of a vote for the annual budget, finances of C&amp;S, </a:t>
            </a:r>
            <a:r>
              <a:rPr lang="en-IE" dirty="0" smtClean="0">
                <a:solidFill>
                  <a:schemeClr val="tx1"/>
                </a:solidFill>
              </a:rPr>
              <a:t>policies (see slides 4 &amp; 5), </a:t>
            </a:r>
            <a:r>
              <a:rPr lang="en-IE" dirty="0">
                <a:solidFill>
                  <a:schemeClr val="tx1"/>
                </a:solidFill>
              </a:rPr>
              <a:t>rules and regulations for the improvement of Clubs and Societies administration. Only those Clubs and Societies that have achieved full recognition status are entitled to vote, it does not extend to those on a 15-week trial period.  </a:t>
            </a:r>
            <a:endParaRPr lang="en-IE" dirty="0" smtClean="0">
              <a:solidFill>
                <a:schemeClr val="tx1"/>
              </a:solidFill>
            </a:endParaRPr>
          </a:p>
          <a:p>
            <a:pPr algn="just"/>
            <a:endParaRPr lang="en-IE" dirty="0">
              <a:solidFill>
                <a:schemeClr val="tx1"/>
              </a:solidFill>
            </a:endParaRPr>
          </a:p>
          <a:p>
            <a:pPr algn="just"/>
            <a:r>
              <a:rPr lang="en-IE" dirty="0" smtClean="0">
                <a:solidFill>
                  <a:schemeClr val="tx1"/>
                </a:solidFill>
              </a:rPr>
              <a:t>At </a:t>
            </a:r>
            <a:r>
              <a:rPr lang="en-IE" dirty="0">
                <a:solidFill>
                  <a:schemeClr val="tx1"/>
                </a:solidFill>
              </a:rPr>
              <a:t>Clubs &amp; Society Council, </a:t>
            </a:r>
            <a:r>
              <a:rPr lang="en-IE" dirty="0" smtClean="0">
                <a:solidFill>
                  <a:schemeClr val="tx1"/>
                </a:solidFill>
              </a:rPr>
              <a:t>the </a:t>
            </a:r>
            <a:r>
              <a:rPr lang="en-IE" dirty="0">
                <a:solidFill>
                  <a:schemeClr val="tx1"/>
                </a:solidFill>
              </a:rPr>
              <a:t>finances are available for discussion and approval sought </a:t>
            </a:r>
            <a:r>
              <a:rPr lang="en-IE" dirty="0" smtClean="0">
                <a:solidFill>
                  <a:schemeClr val="tx1"/>
                </a:solidFill>
              </a:rPr>
              <a:t>by </a:t>
            </a:r>
            <a:r>
              <a:rPr lang="en-IE" dirty="0">
                <a:solidFill>
                  <a:schemeClr val="tx1"/>
                </a:solidFill>
              </a:rPr>
              <a:t>council members to maintain the practise of 100% transparency on all C&amp;S funding. All 700+ C&amp;S committee members </a:t>
            </a:r>
            <a:r>
              <a:rPr lang="en-IE" dirty="0" smtClean="0">
                <a:solidFill>
                  <a:schemeClr val="tx1"/>
                </a:solidFill>
              </a:rPr>
              <a:t>receive budget allocation information </a:t>
            </a:r>
            <a:r>
              <a:rPr lang="en-IE" dirty="0">
                <a:solidFill>
                  <a:schemeClr val="tx1"/>
                </a:solidFill>
              </a:rPr>
              <a:t>via email annually. </a:t>
            </a:r>
            <a:endParaRPr lang="en-IE" dirty="0" smtClean="0">
              <a:solidFill>
                <a:schemeClr val="tx1"/>
              </a:solidFill>
            </a:endParaRPr>
          </a:p>
          <a:p>
            <a:pPr algn="just"/>
            <a:endParaRPr lang="en-IE" dirty="0">
              <a:solidFill>
                <a:schemeClr val="tx1"/>
              </a:solidFill>
            </a:endParaRPr>
          </a:p>
          <a:p>
            <a:pPr algn="just"/>
            <a:r>
              <a:rPr lang="en-IE" dirty="0" smtClean="0">
                <a:solidFill>
                  <a:schemeClr val="tx1"/>
                </a:solidFill>
              </a:rPr>
              <a:t>UL Student Life as a company limited by guarantee has legal and financial compliance responsibilities which apply to its clubs and societies department.  </a:t>
            </a:r>
          </a:p>
          <a:p>
            <a:endParaRPr lang="en-IE" sz="2000" b="1" dirty="0">
              <a:solidFill>
                <a:schemeClr val="tx1"/>
              </a:solidFill>
              <a:latin typeface="Arial" pitchFamily="34" charset="0"/>
              <a:cs typeface="Arial" pitchFamily="34" charset="0"/>
            </a:endParaRPr>
          </a:p>
          <a:p>
            <a:endParaRPr lang="en-NZ" sz="2000" b="1" dirty="0">
              <a:solidFill>
                <a:schemeClr val="tx1"/>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357A50E8-72EC-4712-BC57-893FF8054B96}" type="slidenum">
              <a:rPr lang="en-IE" smtClean="0"/>
              <a:pPr/>
              <a:t>3</a:t>
            </a:fld>
            <a:endParaRPr lang="en-IE"/>
          </a:p>
        </p:txBody>
      </p:sp>
    </p:spTree>
    <p:extLst>
      <p:ext uri="{BB962C8B-B14F-4D97-AF65-F5344CB8AC3E}">
        <p14:creationId xmlns:p14="http://schemas.microsoft.com/office/powerpoint/2010/main" val="1418400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630936" y="548640"/>
            <a:ext cx="2700645" cy="543153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700" b="1" kern="1200" dirty="0">
                <a:solidFill>
                  <a:schemeClr val="tx1"/>
                </a:solidFill>
                <a:latin typeface="+mj-lt"/>
                <a:ea typeface="+mj-ea"/>
                <a:cs typeface="+mj-cs"/>
              </a:rPr>
              <a:t>Section 2 –Coaching Expenses Policy 2005</a:t>
            </a:r>
          </a:p>
        </p:txBody>
      </p:sp>
      <p:sp>
        <p:nvSpPr>
          <p:cNvPr id="17" name="sketch line">
            <a:extLst>
              <a:ext uri="{FF2B5EF4-FFF2-40B4-BE49-F238E27FC236}">
                <a16:creationId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A118B3-35CB-1CB5-FD4D-50E965838C9D}"/>
              </a:ext>
            </a:extLst>
          </p:cNvPr>
          <p:cNvSpPr txBox="1"/>
          <p:nvPr/>
        </p:nvSpPr>
        <p:spPr>
          <a:xfrm>
            <a:off x="3844813" y="552091"/>
            <a:ext cx="4668251" cy="5431536"/>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1900">
                <a:effectLst/>
              </a:rPr>
              <a:t>Submit Coaching credentials of coach in order to validate the request for coaching expenses and the cost associated with these services. </a:t>
            </a:r>
          </a:p>
          <a:p>
            <a:pPr indent="-228600">
              <a:lnSpc>
                <a:spcPct val="90000"/>
              </a:lnSpc>
              <a:spcAft>
                <a:spcPts val="800"/>
              </a:spcAft>
              <a:buFont typeface="Arial" panose="020B0604020202020204" pitchFamily="34" charset="0"/>
              <a:buChar char="•"/>
            </a:pPr>
            <a:r>
              <a:rPr lang="en-US" sz="1900">
                <a:effectLst/>
              </a:rPr>
              <a:t>The credentials would require a letter/copy of the agreement with the club regarding the expenses and the experience of the coach in question and any relevant coaching qualifications from the governing body. (This can also apply to societies i.e. in terms of the stage manager or lighting expertise for the drama society).  </a:t>
            </a:r>
          </a:p>
        </p:txBody>
      </p:sp>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4</a:t>
            </a:fld>
            <a:endParaRPr lang="en-US"/>
          </a:p>
        </p:txBody>
      </p:sp>
    </p:spTree>
    <p:extLst>
      <p:ext uri="{BB962C8B-B14F-4D97-AF65-F5344CB8AC3E}">
        <p14:creationId xmlns:p14="http://schemas.microsoft.com/office/powerpoint/2010/main" val="63944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480060" y="325369"/>
            <a:ext cx="3276451" cy="1956841"/>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2900" b="1">
                <a:solidFill>
                  <a:schemeClr val="tx1"/>
                </a:solidFill>
                <a:latin typeface="+mj-lt"/>
                <a:ea typeface="+mj-ea"/>
                <a:cs typeface="+mj-cs"/>
              </a:rPr>
              <a:t>Section 3 –Coaching Expenses Criteria Policy Supplement 2007</a:t>
            </a:r>
          </a:p>
        </p:txBody>
      </p:sp>
      <p:sp>
        <p:nvSpPr>
          <p:cNvPr id="21"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A118B3-35CB-1CB5-FD4D-50E965838C9D}"/>
              </a:ext>
            </a:extLst>
          </p:cNvPr>
          <p:cNvSpPr txBox="1"/>
          <p:nvPr/>
        </p:nvSpPr>
        <p:spPr>
          <a:xfrm>
            <a:off x="480060" y="2872899"/>
            <a:ext cx="3182691" cy="3320668"/>
          </a:xfrm>
          <a:prstGeom prst="rect">
            <a:avLst/>
          </a:prstGeom>
        </p:spPr>
        <p:txBody>
          <a:bodyPr vert="horz" lIns="91440" tIns="45720" rIns="91440" bIns="45720" rtlCol="0">
            <a:normAutofit/>
          </a:bodyPr>
          <a:lstStyle/>
          <a:p>
            <a:pPr fontAlgn="base">
              <a:lnSpc>
                <a:spcPct val="90000"/>
              </a:lnSpc>
              <a:spcAft>
                <a:spcPts val="600"/>
              </a:spcAft>
            </a:pPr>
            <a:r>
              <a:rPr lang="en-US" sz="800" dirty="0">
                <a:effectLst/>
              </a:rPr>
              <a:t>For the purposes of C&amp;S, budget submissions all clubs will be entitled to a budget for training coaches.  Not all teams within a club are automatically entitled to coaching fees, and only the elite teams receives support. It is the responsibility of the club to show that they have an elite team, in the case of multiple teams.  The SL C&amp;S executive will use the following criteria in their decision: </a:t>
            </a:r>
          </a:p>
          <a:p>
            <a:pPr indent="-228600" fontAlgn="base">
              <a:lnSpc>
                <a:spcPct val="90000"/>
              </a:lnSpc>
              <a:spcAft>
                <a:spcPts val="600"/>
              </a:spcAft>
              <a:buFont typeface="Arial" panose="020B0604020202020204" pitchFamily="34" charset="0"/>
              <a:buChar char="•"/>
            </a:pPr>
            <a:endParaRPr lang="en-US" sz="800" dirty="0">
              <a:effectLst/>
            </a:endParaRPr>
          </a:p>
          <a:p>
            <a:pPr marL="342900" lvl="0" indent="-228600" fontAlgn="base">
              <a:lnSpc>
                <a:spcPct val="90000"/>
              </a:lnSpc>
              <a:spcAft>
                <a:spcPts val="600"/>
              </a:spcAft>
              <a:buFont typeface="Arial" panose="020B0604020202020204" pitchFamily="34" charset="0"/>
              <a:buChar char="•"/>
              <a:tabLst>
                <a:tab pos="457200" algn="l"/>
              </a:tabLst>
            </a:pPr>
            <a:r>
              <a:rPr lang="en-US" sz="800" dirty="0">
                <a:effectLst/>
              </a:rPr>
              <a:t>1.	An elite team should compete at a national/international level in a competition deemed to be of an exceptionally high level as per their governing body.</a:t>
            </a:r>
          </a:p>
          <a:p>
            <a:pPr marL="342900" lvl="0" indent="-228600" fontAlgn="base">
              <a:lnSpc>
                <a:spcPct val="90000"/>
              </a:lnSpc>
              <a:spcAft>
                <a:spcPts val="600"/>
              </a:spcAft>
              <a:buFont typeface="Arial" panose="020B0604020202020204" pitchFamily="34" charset="0"/>
              <a:buChar char="•"/>
              <a:tabLst>
                <a:tab pos="457200" algn="l"/>
              </a:tabLst>
            </a:pPr>
            <a:r>
              <a:rPr lang="en-US" sz="800" dirty="0">
                <a:effectLst/>
              </a:rPr>
              <a:t>Normally only two elite teams (one men’s and one women's team) can exist in any one club (unless the club is active in more than one discipline). </a:t>
            </a:r>
          </a:p>
          <a:p>
            <a:pPr lvl="0" indent="-228600" fontAlgn="base">
              <a:lnSpc>
                <a:spcPct val="90000"/>
              </a:lnSpc>
              <a:spcAft>
                <a:spcPts val="600"/>
              </a:spcAft>
              <a:buFont typeface="Arial" panose="020B0604020202020204" pitchFamily="34" charset="0"/>
              <a:buChar char="•"/>
              <a:tabLst>
                <a:tab pos="457200" algn="l"/>
              </a:tabLst>
            </a:pPr>
            <a:endParaRPr lang="en-US" sz="800" dirty="0">
              <a:effectLst/>
            </a:endParaRPr>
          </a:p>
          <a:p>
            <a:pPr fontAlgn="base">
              <a:lnSpc>
                <a:spcPct val="90000"/>
              </a:lnSpc>
              <a:spcAft>
                <a:spcPts val="600"/>
              </a:spcAft>
            </a:pPr>
            <a:r>
              <a:rPr lang="en-US" sz="800" dirty="0">
                <a:effectLst/>
              </a:rPr>
              <a:t>In addition, those clubs performing at standards for which professional coaching and training services beyond the capacity of the club members are justified can request coaching and training expenses in their budget submission. Coaching fees are subject to the following conditions </a:t>
            </a:r>
          </a:p>
          <a:p>
            <a:pPr indent="-228600" fontAlgn="base">
              <a:lnSpc>
                <a:spcPct val="90000"/>
              </a:lnSpc>
              <a:spcAft>
                <a:spcPts val="600"/>
              </a:spcAft>
              <a:buFont typeface="Arial" panose="020B0604020202020204" pitchFamily="34" charset="0"/>
              <a:buChar char="•"/>
            </a:pPr>
            <a:endParaRPr lang="en-US" sz="800" dirty="0">
              <a:effectLst/>
            </a:endParaRPr>
          </a:p>
          <a:p>
            <a:pPr marL="228600" indent="-228600" fontAlgn="base">
              <a:lnSpc>
                <a:spcPct val="90000"/>
              </a:lnSpc>
              <a:spcAft>
                <a:spcPts val="600"/>
              </a:spcAft>
              <a:buFont typeface="Arial" panose="020B0604020202020204" pitchFamily="34" charset="0"/>
              <a:buChar char="•"/>
            </a:pPr>
            <a:r>
              <a:rPr lang="en-US" sz="800" dirty="0">
                <a:effectLst/>
              </a:rPr>
              <a:t>1. The maximum fee allowed per training session is set at € 75 OR the total amount of coaching fees in one year must not exceed €4500 </a:t>
            </a:r>
          </a:p>
        </p:txBody>
      </p:sp>
      <p:pic>
        <p:nvPicPr>
          <p:cNvPr id="22" name="Picture 11" descr="Coach's whistle">
            <a:extLst>
              <a:ext uri="{FF2B5EF4-FFF2-40B4-BE49-F238E27FC236}">
                <a16:creationId xmlns:a16="http://schemas.microsoft.com/office/drawing/2014/main" id="{E388AD68-FC56-A3A6-335B-1C44CAC69C20}"/>
              </a:ext>
            </a:extLst>
          </p:cNvPr>
          <p:cNvPicPr>
            <a:picLocks noChangeAspect="1"/>
          </p:cNvPicPr>
          <p:nvPr/>
        </p:nvPicPr>
        <p:blipFill rotWithShape="1">
          <a:blip r:embed="rId2"/>
          <a:srcRect l="44876" r="4909"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Slide Number Placeholder 9"/>
          <p:cNvSpPr>
            <a:spLocks noGrp="1"/>
          </p:cNvSpPr>
          <p:nvPr>
            <p:ph type="sldNum" sz="quarter" idx="12"/>
          </p:nvPr>
        </p:nvSpPr>
        <p:spPr>
          <a:xfrm>
            <a:off x="7829550" y="6356350"/>
            <a:ext cx="685800" cy="365125"/>
          </a:xfrm>
        </p:spPr>
        <p:txBody>
          <a:bodyPr vert="horz" lIns="91440" tIns="45720" rIns="91440" bIns="45720" rtlCol="0" anchor="ctr">
            <a:normAutofit/>
          </a:bodyPr>
          <a:lstStyle/>
          <a:p>
            <a:pPr>
              <a:spcAft>
                <a:spcPts val="600"/>
              </a:spcAft>
              <a:defRPr/>
            </a:pPr>
            <a:fld id="{357A50E8-72EC-4712-BC57-893FF8054B96}" type="slidenum">
              <a:rPr lang="en-US">
                <a:solidFill>
                  <a:srgbClr val="FFFFFF"/>
                </a:solidFill>
                <a:latin typeface="Calibri" panose="020F0502020204030204"/>
              </a:rPr>
              <a:pPr>
                <a:spcAft>
                  <a:spcPts val="600"/>
                </a:spcAft>
                <a:defRPr/>
              </a:pPr>
              <a:t>5</a:t>
            </a:fld>
            <a:endParaRPr lang="en-US">
              <a:solidFill>
                <a:srgbClr val="FFFFFF"/>
              </a:solidFill>
              <a:latin typeface="Calibri" panose="020F0502020204030204"/>
            </a:endParaRPr>
          </a:p>
        </p:txBody>
      </p:sp>
    </p:spTree>
    <p:extLst>
      <p:ext uri="{BB962C8B-B14F-4D97-AF65-F5344CB8AC3E}">
        <p14:creationId xmlns:p14="http://schemas.microsoft.com/office/powerpoint/2010/main" val="118801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480060" y="325369"/>
            <a:ext cx="3276451" cy="1956841"/>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700" b="1">
                <a:solidFill>
                  <a:schemeClr val="tx1"/>
                </a:solidFill>
                <a:latin typeface="+mj-lt"/>
                <a:ea typeface="+mj-ea"/>
                <a:cs typeface="+mj-cs"/>
              </a:rPr>
              <a:t>Section 4 –Compliance</a:t>
            </a:r>
          </a:p>
        </p:txBody>
      </p:sp>
      <p:sp>
        <p:nvSpPr>
          <p:cNvPr id="18"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A118B3-35CB-1CB5-FD4D-50E965838C9D}"/>
              </a:ext>
            </a:extLst>
          </p:cNvPr>
          <p:cNvSpPr txBox="1"/>
          <p:nvPr/>
        </p:nvSpPr>
        <p:spPr>
          <a:xfrm>
            <a:off x="480060" y="2872899"/>
            <a:ext cx="3182691" cy="3320668"/>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1000" dirty="0" smtClean="0">
                <a:effectLst/>
              </a:rPr>
              <a:t>UL </a:t>
            </a:r>
            <a:r>
              <a:rPr lang="en-US" sz="1000" dirty="0">
                <a:effectLst/>
              </a:rPr>
              <a:t>Student Life’s Clubs &amp; Sports Department policy to pay suppliers in respect of all valid invoices within </a:t>
            </a:r>
            <a:r>
              <a:rPr lang="en-US" sz="1000" dirty="0" smtClean="0">
                <a:effectLst/>
              </a:rPr>
              <a:t>(a maximum </a:t>
            </a:r>
            <a:r>
              <a:rPr lang="en-US" sz="1000" dirty="0" smtClean="0"/>
              <a:t>30</a:t>
            </a:r>
            <a:r>
              <a:rPr lang="en-US" sz="1000" dirty="0" smtClean="0">
                <a:effectLst/>
              </a:rPr>
              <a:t> </a:t>
            </a:r>
            <a:r>
              <a:rPr lang="en-US" sz="1000" dirty="0">
                <a:effectLst/>
              </a:rPr>
              <a:t>days) of receipt of </a:t>
            </a:r>
            <a:r>
              <a:rPr lang="en-US" sz="1000" dirty="0" smtClean="0">
                <a:effectLst/>
              </a:rPr>
              <a:t>invoice.</a:t>
            </a:r>
            <a:endParaRPr lang="en-US" sz="1000" dirty="0">
              <a:effectLst/>
            </a:endParaRPr>
          </a:p>
          <a:p>
            <a:pPr indent="-228600">
              <a:lnSpc>
                <a:spcPct val="90000"/>
              </a:lnSpc>
              <a:spcAft>
                <a:spcPts val="800"/>
              </a:spcAft>
              <a:buFont typeface="Arial" panose="020B0604020202020204" pitchFamily="34" charset="0"/>
              <a:buChar char="•"/>
            </a:pPr>
            <a:r>
              <a:rPr lang="en-US" sz="1000" dirty="0">
                <a:effectLst/>
              </a:rPr>
              <a:t>However, where relevant, UL Student Life C&amp;S will continue to pay suppliers in line with contractual arrangements, some of which may fall outside the scope of the </a:t>
            </a:r>
            <a:r>
              <a:rPr lang="en-US" sz="1000" dirty="0" smtClean="0">
                <a:effectLst/>
              </a:rPr>
              <a:t>(</a:t>
            </a:r>
            <a:r>
              <a:rPr lang="en-US" sz="1000" dirty="0" smtClean="0"/>
              <a:t>30</a:t>
            </a:r>
            <a:r>
              <a:rPr lang="en-US" sz="1000" dirty="0" smtClean="0">
                <a:effectLst/>
              </a:rPr>
              <a:t> </a:t>
            </a:r>
            <a:r>
              <a:rPr lang="en-US" sz="1000" dirty="0">
                <a:effectLst/>
              </a:rPr>
              <a:t>days) noted above </a:t>
            </a:r>
          </a:p>
          <a:p>
            <a:pPr indent="-228600">
              <a:lnSpc>
                <a:spcPct val="90000"/>
              </a:lnSpc>
              <a:spcAft>
                <a:spcPts val="800"/>
              </a:spcAft>
              <a:buFont typeface="Arial" panose="020B0604020202020204" pitchFamily="34" charset="0"/>
              <a:buChar char="•"/>
            </a:pPr>
            <a:r>
              <a:rPr lang="en-US" sz="1000" dirty="0">
                <a:effectLst/>
              </a:rPr>
              <a:t>As a public sector </a:t>
            </a:r>
            <a:r>
              <a:rPr lang="en-US" sz="1000" dirty="0" err="1">
                <a:effectLst/>
              </a:rPr>
              <a:t>organisation</a:t>
            </a:r>
            <a:r>
              <a:rPr lang="en-US" sz="1000" dirty="0">
                <a:effectLst/>
              </a:rPr>
              <a:t>, UL Student Life C&amp;S is required to comply with the Department of Finance Circular 43/2006 in relation to the provision of a current valid Tax Clearance Certificate by suppliers. A Tax Clearance Certificate (or Tax Clearance Access Number) is required by suppliers </a:t>
            </a:r>
            <a:r>
              <a:rPr lang="en-US" sz="1000" dirty="0" smtClean="0"/>
              <a:t>who</a:t>
            </a:r>
            <a:r>
              <a:rPr lang="en-US" sz="1000" dirty="0" smtClean="0">
                <a:effectLst/>
              </a:rPr>
              <a:t> </a:t>
            </a:r>
            <a:r>
              <a:rPr lang="en-US" sz="1000" dirty="0">
                <a:effectLst/>
              </a:rPr>
              <a:t>engage in transactions with UL Student Life C&amp;S in excess of €5,000 (including VAT) in a twelve-month period.</a:t>
            </a:r>
          </a:p>
        </p:txBody>
      </p:sp>
      <p:pic>
        <p:nvPicPr>
          <p:cNvPr id="19" name="Picture 11" descr="Graph on document with pen">
            <a:extLst>
              <a:ext uri="{FF2B5EF4-FFF2-40B4-BE49-F238E27FC236}">
                <a16:creationId xmlns:a16="http://schemas.microsoft.com/office/drawing/2014/main" id="{24B97014-ACA8-3F89-01AD-7BE448CAC3B8}"/>
              </a:ext>
            </a:extLst>
          </p:cNvPr>
          <p:cNvPicPr>
            <a:picLocks noChangeAspect="1"/>
          </p:cNvPicPr>
          <p:nvPr/>
        </p:nvPicPr>
        <p:blipFill rotWithShape="1">
          <a:blip r:embed="rId2"/>
          <a:srcRect l="31754" r="18031"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Slide Number Placeholder 9"/>
          <p:cNvSpPr>
            <a:spLocks noGrp="1"/>
          </p:cNvSpPr>
          <p:nvPr>
            <p:ph type="sldNum" sz="quarter" idx="12"/>
          </p:nvPr>
        </p:nvSpPr>
        <p:spPr>
          <a:xfrm>
            <a:off x="7829550" y="6356350"/>
            <a:ext cx="685800" cy="365125"/>
          </a:xfrm>
        </p:spPr>
        <p:txBody>
          <a:bodyPr vert="horz" lIns="91440" tIns="45720" rIns="91440" bIns="45720" rtlCol="0" anchor="ctr">
            <a:normAutofit/>
          </a:bodyPr>
          <a:lstStyle/>
          <a:p>
            <a:pPr>
              <a:spcAft>
                <a:spcPts val="600"/>
              </a:spcAft>
              <a:defRPr/>
            </a:pPr>
            <a:fld id="{357A50E8-72EC-4712-BC57-893FF8054B96}" type="slidenum">
              <a:rPr lang="en-US">
                <a:solidFill>
                  <a:srgbClr val="FFFFFF"/>
                </a:solidFill>
                <a:latin typeface="Calibri" panose="020F0502020204030204"/>
              </a:rPr>
              <a:pPr>
                <a:spcAft>
                  <a:spcPts val="600"/>
                </a:spcAft>
                <a:defRPr/>
              </a:pPr>
              <a:t>6</a:t>
            </a:fld>
            <a:endParaRPr lang="en-US">
              <a:solidFill>
                <a:srgbClr val="FFFFFF"/>
              </a:solidFill>
              <a:latin typeface="Calibri" panose="020F0502020204030204"/>
            </a:endParaRPr>
          </a:p>
        </p:txBody>
      </p:sp>
    </p:spTree>
    <p:extLst>
      <p:ext uri="{BB962C8B-B14F-4D97-AF65-F5344CB8AC3E}">
        <p14:creationId xmlns:p14="http://schemas.microsoft.com/office/powerpoint/2010/main" val="252261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en placed on top of a signature line">
            <a:extLst>
              <a:ext uri="{FF2B5EF4-FFF2-40B4-BE49-F238E27FC236}">
                <a16:creationId xmlns:a16="http://schemas.microsoft.com/office/drawing/2014/main" id="{F38BFCB6-41CD-B3F8-42B5-B1486501734C}"/>
              </a:ext>
            </a:extLst>
          </p:cNvPr>
          <p:cNvPicPr>
            <a:picLocks noChangeAspect="1"/>
          </p:cNvPicPr>
          <p:nvPr/>
        </p:nvPicPr>
        <p:blipFill rotWithShape="1">
          <a:blip r:embed="rId2"/>
          <a:srcRect l="29413" r="-1" b="-1"/>
          <a:stretch/>
        </p:blipFill>
        <p:spPr>
          <a:xfrm>
            <a:off x="1891767" y="10"/>
            <a:ext cx="7252231"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45"/>
          <p:cNvSpPr txBox="1">
            <a:spLocks noChangeArrowheads="1"/>
          </p:cNvSpPr>
          <p:nvPr/>
        </p:nvSpPr>
        <p:spPr>
          <a:xfrm>
            <a:off x="628650" y="365125"/>
            <a:ext cx="2866641" cy="189991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3500" b="1">
                <a:solidFill>
                  <a:schemeClr val="tx1"/>
                </a:solidFill>
                <a:latin typeface="+mj-lt"/>
                <a:ea typeface="+mj-ea"/>
                <a:cs typeface="+mj-cs"/>
              </a:rPr>
              <a:t>Section 5 –Declaration</a:t>
            </a:r>
          </a:p>
        </p:txBody>
      </p:sp>
      <p:sp>
        <p:nvSpPr>
          <p:cNvPr id="4" name="TextBox 3">
            <a:extLst>
              <a:ext uri="{FF2B5EF4-FFF2-40B4-BE49-F238E27FC236}">
                <a16:creationId xmlns:a16="http://schemas.microsoft.com/office/drawing/2014/main" id="{47A118B3-35CB-1CB5-FD4D-50E965838C9D}"/>
              </a:ext>
            </a:extLst>
          </p:cNvPr>
          <p:cNvSpPr txBox="1"/>
          <p:nvPr/>
        </p:nvSpPr>
        <p:spPr>
          <a:xfrm>
            <a:off x="628650" y="2434201"/>
            <a:ext cx="2866641"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rPr>
              <a:t>Declaration:</a:t>
            </a:r>
          </a:p>
          <a:p>
            <a:pPr>
              <a:lnSpc>
                <a:spcPct val="90000"/>
              </a:lnSpc>
              <a:spcAft>
                <a:spcPts val="800"/>
              </a:spcAft>
            </a:pPr>
            <a:r>
              <a:rPr lang="en-US" sz="1400" dirty="0">
                <a:effectLst/>
              </a:rPr>
              <a:t>I acknowledge that I have received a copy of and understand the contents of UL Wolves Coaching policy for payment of expenses policy.</a:t>
            </a:r>
          </a:p>
          <a:p>
            <a:pPr>
              <a:lnSpc>
                <a:spcPct val="90000"/>
              </a:lnSpc>
              <a:spcAft>
                <a:spcPts val="800"/>
              </a:spcAft>
            </a:pPr>
            <a:r>
              <a:rPr lang="en-US" sz="1400" dirty="0">
                <a:effectLst/>
              </a:rPr>
              <a:t> </a:t>
            </a:r>
          </a:p>
          <a:p>
            <a:pPr>
              <a:lnSpc>
                <a:spcPct val="90000"/>
              </a:lnSpc>
              <a:spcAft>
                <a:spcPts val="800"/>
              </a:spcAft>
            </a:pPr>
            <a:r>
              <a:rPr lang="en-US" sz="1400" dirty="0">
                <a:effectLst/>
              </a:rPr>
              <a:t>Name: </a:t>
            </a:r>
            <a:r>
              <a:rPr lang="en-US" sz="1400" dirty="0" smtClean="0">
                <a:effectLst/>
              </a:rPr>
              <a:t>________________________</a:t>
            </a:r>
          </a:p>
          <a:p>
            <a:pPr>
              <a:lnSpc>
                <a:spcPct val="90000"/>
              </a:lnSpc>
              <a:spcAft>
                <a:spcPts val="800"/>
              </a:spcAft>
            </a:pPr>
            <a:endParaRPr lang="en-US" sz="1400" dirty="0"/>
          </a:p>
          <a:p>
            <a:pPr>
              <a:lnSpc>
                <a:spcPct val="90000"/>
              </a:lnSpc>
              <a:spcAft>
                <a:spcPts val="800"/>
              </a:spcAft>
            </a:pPr>
            <a:r>
              <a:rPr lang="en-US" sz="1400" dirty="0" smtClean="0">
                <a:effectLst/>
              </a:rPr>
              <a:t>Club/Society:__________________ </a:t>
            </a:r>
            <a:endParaRPr lang="en-US" sz="1400" dirty="0">
              <a:effectLst/>
            </a:endParaRPr>
          </a:p>
          <a:p>
            <a:pPr indent="-228600">
              <a:lnSpc>
                <a:spcPct val="90000"/>
              </a:lnSpc>
              <a:spcAft>
                <a:spcPts val="800"/>
              </a:spcAft>
              <a:buFont typeface="Arial" panose="020B0604020202020204" pitchFamily="34" charset="0"/>
              <a:buChar char="•"/>
            </a:pPr>
            <a:endParaRPr lang="en-US" sz="1400" dirty="0"/>
          </a:p>
          <a:p>
            <a:pPr>
              <a:lnSpc>
                <a:spcPct val="90000"/>
              </a:lnSpc>
              <a:spcAft>
                <a:spcPts val="800"/>
              </a:spcAft>
            </a:pPr>
            <a:r>
              <a:rPr lang="en-US" sz="1400" dirty="0">
                <a:effectLst/>
              </a:rPr>
              <a:t>Date: _______________________</a:t>
            </a:r>
          </a:p>
        </p:txBody>
      </p:sp>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357A50E8-72EC-4712-BC57-893FF8054B96}" type="slidenum">
              <a:rPr lang="en-US" smtClean="0">
                <a:solidFill>
                  <a:srgbClr val="FFFFFF"/>
                </a:solidFill>
                <a:latin typeface="Calibri" panose="020F0502020204030204"/>
              </a:rPr>
              <a:pPr>
                <a:spcAft>
                  <a:spcPts val="600"/>
                </a:spcAft>
                <a:defRPr/>
              </a:pPr>
              <a:t>7</a:t>
            </a:fld>
            <a:endParaRPr lang="en-US">
              <a:solidFill>
                <a:srgbClr val="FFFFFF"/>
              </a:solidFill>
              <a:latin typeface="Calibri" panose="020F0502020204030204"/>
            </a:endParaRPr>
          </a:p>
        </p:txBody>
      </p:sp>
    </p:spTree>
    <p:extLst>
      <p:ext uri="{BB962C8B-B14F-4D97-AF65-F5344CB8AC3E}">
        <p14:creationId xmlns:p14="http://schemas.microsoft.com/office/powerpoint/2010/main" val="411739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5"/>
          <p:cNvSpPr txBox="1">
            <a:spLocks noChangeArrowheads="1"/>
          </p:cNvSpPr>
          <p:nvPr/>
        </p:nvSpPr>
        <p:spPr>
          <a:xfrm>
            <a:off x="473202" y="639520"/>
            <a:ext cx="2571750" cy="1719072"/>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3600" b="1" kern="1200">
                <a:solidFill>
                  <a:schemeClr val="tx1"/>
                </a:solidFill>
                <a:latin typeface="+mj-lt"/>
                <a:ea typeface="+mj-ea"/>
                <a:cs typeface="+mj-cs"/>
              </a:rPr>
              <a:t>Section 6 –Appendices </a:t>
            </a:r>
          </a:p>
        </p:txBody>
      </p:sp>
      <p:sp>
        <p:nvSpPr>
          <p:cNvPr id="19" name="sketch line">
            <a:extLst>
              <a:ext uri="{FF2B5EF4-FFF2-40B4-BE49-F238E27FC236}">
                <a16:creationId xmlns:a16="http://schemas.microsoft.com/office/drawing/2014/main" id="{6357EC4F-235E-4222-A36F-C7878ACE37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0295736C-0DFC-6B62-5EFD-3F13618FB697}"/>
              </a:ext>
            </a:extLst>
          </p:cNvPr>
          <p:cNvSpPr txBox="1">
            <a:spLocks/>
          </p:cNvSpPr>
          <p:nvPr/>
        </p:nvSpPr>
        <p:spPr>
          <a:xfrm>
            <a:off x="473202" y="2807208"/>
            <a:ext cx="3295234" cy="341071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Bef>
                <a:spcPts val="700"/>
              </a:spcBef>
              <a:buFont typeface="Arial" panose="020B0604020202020204" pitchFamily="34" charset="0"/>
              <a:buChar char="•"/>
              <a:tabLst>
                <a:tab pos="4572000" algn="r"/>
              </a:tabLst>
            </a:pPr>
            <a:r>
              <a:rPr lang="en-US" sz="1900" b="1" dirty="0">
                <a:solidFill>
                  <a:schemeClr val="tx1"/>
                </a:solidFill>
              </a:rPr>
              <a:t>Appendices	Page</a:t>
            </a:r>
          </a:p>
          <a:p>
            <a:pPr indent="-228600">
              <a:lnSpc>
                <a:spcPct val="90000"/>
              </a:lnSpc>
              <a:spcBef>
                <a:spcPts val="700"/>
              </a:spcBef>
              <a:buFont typeface="Arial" panose="020B0604020202020204" pitchFamily="34" charset="0"/>
              <a:buChar char="•"/>
              <a:tabLst>
                <a:tab pos="4572000" algn="r"/>
              </a:tabLst>
            </a:pPr>
            <a:r>
              <a:rPr lang="en-US" sz="1400" dirty="0">
                <a:solidFill>
                  <a:schemeClr val="tx1"/>
                </a:solidFill>
              </a:rPr>
              <a:t>6.1. Revenue Registration 	9</a:t>
            </a:r>
          </a:p>
          <a:p>
            <a:pPr indent="-228600">
              <a:lnSpc>
                <a:spcPct val="90000"/>
              </a:lnSpc>
              <a:spcBef>
                <a:spcPts val="700"/>
              </a:spcBef>
              <a:buFont typeface="Arial" panose="020B0604020202020204" pitchFamily="34" charset="0"/>
              <a:buChar char="•"/>
              <a:tabLst>
                <a:tab pos="4572000" algn="r"/>
              </a:tabLst>
            </a:pPr>
            <a:r>
              <a:rPr lang="en-US" sz="1400" dirty="0">
                <a:solidFill>
                  <a:schemeClr val="tx1"/>
                </a:solidFill>
              </a:rPr>
              <a:t>6.2. Apply for a Tax Clearance No.	14</a:t>
            </a:r>
          </a:p>
          <a:p>
            <a:pPr indent="-228600">
              <a:lnSpc>
                <a:spcPct val="90000"/>
              </a:lnSpc>
              <a:spcBef>
                <a:spcPts val="700"/>
              </a:spcBef>
              <a:buFont typeface="Arial" panose="020B0604020202020204" pitchFamily="34" charset="0"/>
              <a:buChar char="•"/>
              <a:tabLst>
                <a:tab pos="4572000" algn="r"/>
              </a:tabLst>
            </a:pPr>
            <a:r>
              <a:rPr lang="en-US" sz="1400" dirty="0">
                <a:solidFill>
                  <a:schemeClr val="tx1"/>
                </a:solidFill>
              </a:rPr>
              <a:t>6.3. Valid Invoice	16</a:t>
            </a:r>
          </a:p>
          <a:p>
            <a:pPr>
              <a:lnSpc>
                <a:spcPct val="90000"/>
              </a:lnSpc>
              <a:spcBef>
                <a:spcPts val="700"/>
              </a:spcBef>
              <a:tabLst>
                <a:tab pos="4572000" algn="r"/>
              </a:tabLst>
            </a:pPr>
            <a:r>
              <a:rPr lang="en-US" sz="1900" dirty="0">
                <a:solidFill>
                  <a:schemeClr val="tx1"/>
                </a:solidFill>
              </a:rPr>
              <a:t>		</a:t>
            </a:r>
          </a:p>
        </p:txBody>
      </p:sp>
      <p:pic>
        <p:nvPicPr>
          <p:cNvPr id="14" name="Graphic 13" descr="Books">
            <a:extLst>
              <a:ext uri="{FF2B5EF4-FFF2-40B4-BE49-F238E27FC236}">
                <a16:creationId xmlns:a16="http://schemas.microsoft.com/office/drawing/2014/main" id="{6364B286-18AB-4ABD-A1AC-1EE4FA4E72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490722" y="840105"/>
            <a:ext cx="5177790" cy="5177790"/>
          </a:xfrm>
          <a:prstGeom prst="rect">
            <a:avLst/>
          </a:prstGeom>
        </p:spPr>
      </p:pic>
      <p:sp>
        <p:nvSpPr>
          <p:cNvPr id="10" name="Slide Number Placeholder 9"/>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7A50E8-72EC-4712-BC57-893FF8054B96}" type="slidenum">
              <a:rPr lang="en-US" smtClean="0"/>
              <a:pPr>
                <a:spcAft>
                  <a:spcPts val="600"/>
                </a:spcAft>
              </a:pPr>
              <a:t>8</a:t>
            </a:fld>
            <a:endParaRPr lang="en-US"/>
          </a:p>
        </p:txBody>
      </p:sp>
    </p:spTree>
    <p:extLst>
      <p:ext uri="{BB962C8B-B14F-4D97-AF65-F5344CB8AC3E}">
        <p14:creationId xmlns:p14="http://schemas.microsoft.com/office/powerpoint/2010/main" val="129092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txBox="1">
            <a:spLocks noChangeArrowheads="1"/>
          </p:cNvSpPr>
          <p:nvPr/>
        </p:nvSpPr>
        <p:spPr>
          <a:xfrm>
            <a:off x="179512" y="548680"/>
            <a:ext cx="7611318" cy="55394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2000" b="1">
                <a:solidFill>
                  <a:schemeClr val="tx1"/>
                </a:solidFill>
                <a:latin typeface="Arial" pitchFamily="34" charset="0"/>
                <a:cs typeface="Arial" pitchFamily="34" charset="0"/>
              </a:rPr>
              <a:t>Section 6.1 –Revenue Registration</a:t>
            </a:r>
            <a:endParaRPr lang="en-NZ" sz="2000" b="1" dirty="0">
              <a:solidFill>
                <a:schemeClr val="tx1"/>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357A50E8-72EC-4712-BC57-893FF8054B96}" type="slidenum">
              <a:rPr lang="en-IE" smtClean="0"/>
              <a:pPr/>
              <a:t>9</a:t>
            </a:fld>
            <a:endParaRPr lang="en-IE"/>
          </a:p>
        </p:txBody>
      </p:sp>
      <p:sp>
        <p:nvSpPr>
          <p:cNvPr id="6" name="TextBox 5">
            <a:extLst>
              <a:ext uri="{FF2B5EF4-FFF2-40B4-BE49-F238E27FC236}">
                <a16:creationId xmlns:a16="http://schemas.microsoft.com/office/drawing/2014/main" id="{72F0F075-44B8-6F24-6FE2-CB6D42366CBA}"/>
              </a:ext>
            </a:extLst>
          </p:cNvPr>
          <p:cNvSpPr txBox="1"/>
          <p:nvPr/>
        </p:nvSpPr>
        <p:spPr>
          <a:xfrm>
            <a:off x="494145" y="1397675"/>
            <a:ext cx="7763163" cy="1323439"/>
          </a:xfrm>
          <a:prstGeom prst="rect">
            <a:avLst/>
          </a:prstGeom>
          <a:noFill/>
        </p:spPr>
        <p:txBody>
          <a:bodyPr wrap="square">
            <a:spAutoFit/>
          </a:bodyPr>
          <a:lstStyle/>
          <a:p>
            <a:pPr algn="l"/>
            <a:r>
              <a:rPr lang="en-GB" sz="1600" b="1" i="0">
                <a:solidFill>
                  <a:srgbClr val="333333"/>
                </a:solidFill>
                <a:effectLst/>
              </a:rPr>
              <a:t>How to register for tax as a sole trader</a:t>
            </a:r>
          </a:p>
          <a:p>
            <a:pPr algn="l"/>
            <a:endParaRPr lang="en-GB" sz="1600" b="1" i="0">
              <a:solidFill>
                <a:srgbClr val="333333"/>
              </a:solidFill>
              <a:effectLst/>
            </a:endParaRPr>
          </a:p>
          <a:p>
            <a:pPr algn="l"/>
            <a:r>
              <a:rPr lang="en-GB" sz="1600" b="0" i="0">
                <a:solidFill>
                  <a:srgbClr val="333333"/>
                </a:solidFill>
                <a:effectLst/>
              </a:rPr>
              <a:t>Before you register for tax, you must have a </a:t>
            </a:r>
            <a:r>
              <a:rPr lang="en-GB" sz="1600" b="0" i="0" u="sng">
                <a:solidFill>
                  <a:srgbClr val="0B6FB7"/>
                </a:solidFill>
                <a:effectLst/>
                <a:hlinkClick r:id="rId2" tooltip="Personal Public Service Number"/>
              </a:rPr>
              <a:t>Personal Public Service Number (PPSN)</a:t>
            </a:r>
            <a:r>
              <a:rPr lang="en-GB" sz="1600" b="0" i="0">
                <a:solidFill>
                  <a:srgbClr val="333333"/>
                </a:solidFill>
                <a:effectLst/>
              </a:rPr>
              <a:t>. </a:t>
            </a:r>
          </a:p>
          <a:p>
            <a:pPr algn="l"/>
            <a:r>
              <a:rPr lang="en-GB" sz="1600" b="0" i="0">
                <a:solidFill>
                  <a:srgbClr val="333333"/>
                </a:solidFill>
                <a:effectLst/>
              </a:rPr>
              <a:t>Your Tax Reference Number (TRN) will be the same as your PPSN. Your PPSN does not become your TRN until you register for tax.</a:t>
            </a:r>
            <a:endParaRPr lang="en-GB" sz="1600" b="0" i="0" dirty="0">
              <a:solidFill>
                <a:srgbClr val="333333"/>
              </a:solidFill>
              <a:effectLst/>
            </a:endParaRPr>
          </a:p>
        </p:txBody>
      </p:sp>
      <p:sp>
        <p:nvSpPr>
          <p:cNvPr id="8" name="TextBox 7">
            <a:extLst>
              <a:ext uri="{FF2B5EF4-FFF2-40B4-BE49-F238E27FC236}">
                <a16:creationId xmlns:a16="http://schemas.microsoft.com/office/drawing/2014/main" id="{B767B7DF-83A5-6F94-A7D6-0E859D2AE6E7}"/>
              </a:ext>
            </a:extLst>
          </p:cNvPr>
          <p:cNvSpPr txBox="1"/>
          <p:nvPr/>
        </p:nvSpPr>
        <p:spPr>
          <a:xfrm>
            <a:off x="494145" y="3168204"/>
            <a:ext cx="8192655" cy="2308324"/>
          </a:xfrm>
          <a:prstGeom prst="rect">
            <a:avLst/>
          </a:prstGeom>
          <a:noFill/>
        </p:spPr>
        <p:txBody>
          <a:bodyPr wrap="square">
            <a:spAutoFit/>
          </a:bodyPr>
          <a:lstStyle/>
          <a:p>
            <a:pPr algn="l"/>
            <a:r>
              <a:rPr lang="en-GB" sz="1600" b="1" i="0">
                <a:solidFill>
                  <a:srgbClr val="333333"/>
                </a:solidFill>
                <a:effectLst/>
              </a:rPr>
              <a:t>eRegistration</a:t>
            </a:r>
          </a:p>
          <a:p>
            <a:pPr algn="l"/>
            <a:r>
              <a:rPr lang="en-GB" sz="1600" b="0" i="0">
                <a:solidFill>
                  <a:srgbClr val="333333"/>
                </a:solidFill>
                <a:effectLst/>
              </a:rPr>
              <a:t>You can manage your registrations through Revenue's </a:t>
            </a:r>
            <a:r>
              <a:rPr lang="en-GB" sz="1600" b="0" i="0" u="sng">
                <a:solidFill>
                  <a:srgbClr val="0B6FB7"/>
                </a:solidFill>
                <a:effectLst/>
                <a:hlinkClick r:id="rId3" tooltip="eRegistration guide"/>
              </a:rPr>
              <a:t>eRegistration</a:t>
            </a:r>
            <a:r>
              <a:rPr lang="en-GB" sz="1600" b="0" i="0">
                <a:solidFill>
                  <a:srgbClr val="333333"/>
                </a:solidFill>
                <a:effectLst/>
              </a:rPr>
              <a:t> service.</a:t>
            </a:r>
          </a:p>
          <a:p>
            <a:pPr algn="l"/>
            <a:r>
              <a:rPr lang="en-GB" sz="1600" b="0" i="0">
                <a:solidFill>
                  <a:srgbClr val="333333"/>
                </a:solidFill>
                <a:effectLst/>
              </a:rPr>
              <a:t>Access the service:</a:t>
            </a:r>
          </a:p>
          <a:p>
            <a:pPr algn="l">
              <a:buFont typeface="Arial" panose="020B0604020202020204" pitchFamily="34" charset="0"/>
              <a:buChar char="•"/>
            </a:pPr>
            <a:r>
              <a:rPr lang="en-GB" sz="1600" b="0" i="0">
                <a:solidFill>
                  <a:srgbClr val="333333"/>
                </a:solidFill>
                <a:effectLst/>
              </a:rPr>
              <a:t>in </a:t>
            </a:r>
            <a:r>
              <a:rPr lang="en-GB" sz="1600" b="0" i="0" u="sng">
                <a:solidFill>
                  <a:srgbClr val="0B6FB7"/>
                </a:solidFill>
                <a:effectLst/>
                <a:hlinkClick r:id="rId4" tooltip="Sign in to myAccount"/>
              </a:rPr>
              <a:t>myAccount</a:t>
            </a:r>
            <a:r>
              <a:rPr lang="en-GB" sz="1600" b="0" i="0">
                <a:solidFill>
                  <a:srgbClr val="333333"/>
                </a:solidFill>
                <a:effectLst/>
              </a:rPr>
              <a:t> (if you are registering for </a:t>
            </a:r>
            <a:r>
              <a:rPr lang="en-GB" sz="1600" b="0" i="0" u="sng">
                <a:solidFill>
                  <a:srgbClr val="0B6FB7"/>
                </a:solidFill>
                <a:effectLst/>
                <a:hlinkClick r:id="rId5" tooltip="A guide to self-assessment"/>
              </a:rPr>
              <a:t>Income Tax (IT)</a:t>
            </a:r>
            <a:r>
              <a:rPr lang="en-GB" sz="1600" b="0" i="0">
                <a:solidFill>
                  <a:srgbClr val="333333"/>
                </a:solidFill>
                <a:effectLst/>
              </a:rPr>
              <a:t> only)</a:t>
            </a:r>
          </a:p>
          <a:p>
            <a:pPr algn="l"/>
            <a:endParaRPr lang="en-GB" sz="1600" b="0" i="0">
              <a:solidFill>
                <a:srgbClr val="333333"/>
              </a:solidFill>
              <a:effectLst/>
            </a:endParaRPr>
          </a:p>
          <a:p>
            <a:pPr algn="l">
              <a:buFont typeface="Arial" panose="020B0604020202020204" pitchFamily="34" charset="0"/>
              <a:buChar char="•"/>
            </a:pPr>
            <a:r>
              <a:rPr lang="en-GB" sz="1600" b="0" i="0">
                <a:solidFill>
                  <a:srgbClr val="333333"/>
                </a:solidFill>
                <a:effectLst/>
              </a:rPr>
              <a:t>using </a:t>
            </a:r>
            <a:r>
              <a:rPr lang="en-GB" sz="1600" b="0" i="0" u="sng">
                <a:solidFill>
                  <a:srgbClr val="0B6FB7"/>
                </a:solidFill>
                <a:effectLst/>
                <a:hlinkClick r:id="rId6" tooltip="Sign in to ROS"/>
              </a:rPr>
              <a:t>Revenue Online Service (ROS)</a:t>
            </a:r>
            <a:r>
              <a:rPr lang="en-GB" sz="1600" b="0" i="0">
                <a:solidFill>
                  <a:srgbClr val="333333"/>
                </a:solidFill>
                <a:effectLst/>
              </a:rPr>
              <a:t>.</a:t>
            </a:r>
          </a:p>
          <a:p>
            <a:pPr algn="l"/>
            <a:endParaRPr lang="en-GB" sz="1600" b="0" i="0">
              <a:solidFill>
                <a:srgbClr val="333333"/>
              </a:solidFill>
              <a:effectLst/>
            </a:endParaRPr>
          </a:p>
          <a:p>
            <a:pPr algn="l"/>
            <a:r>
              <a:rPr lang="en-GB" sz="1600" b="0" i="0">
                <a:solidFill>
                  <a:srgbClr val="333333"/>
                </a:solidFill>
                <a:effectLst/>
              </a:rPr>
              <a:t>If you are not eligible for eRegistration, then you must complete a </a:t>
            </a:r>
            <a:r>
              <a:rPr lang="en-GB" sz="1600" b="0" i="0" u="sng">
                <a:solidFill>
                  <a:srgbClr val="0B6FB7"/>
                </a:solidFill>
                <a:effectLst/>
                <a:hlinkClick r:id="rId7" tooltip="Form TR1"/>
              </a:rPr>
              <a:t>Form TR1</a:t>
            </a:r>
            <a:r>
              <a:rPr lang="en-GB" sz="1600" b="0" i="0">
                <a:solidFill>
                  <a:srgbClr val="333333"/>
                </a:solidFill>
                <a:effectLst/>
              </a:rPr>
              <a:t>, which can be used to register for IT ( Copy of TR1 in next page)</a:t>
            </a:r>
            <a:endParaRPr lang="en-GB" sz="1600" b="0" i="0" dirty="0">
              <a:solidFill>
                <a:srgbClr val="333333"/>
              </a:solidFill>
              <a:effectLst/>
            </a:endParaRPr>
          </a:p>
        </p:txBody>
      </p:sp>
    </p:spTree>
    <p:extLst>
      <p:ext uri="{BB962C8B-B14F-4D97-AF65-F5344CB8AC3E}">
        <p14:creationId xmlns:p14="http://schemas.microsoft.com/office/powerpoint/2010/main" val="378089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252C8E8146B479FB30F71A0200C76" ma:contentTypeVersion="16" ma:contentTypeDescription="Create a new document." ma:contentTypeScope="" ma:versionID="ccb2f22b740d0c24813ec7e5f8873d41">
  <xsd:schema xmlns:xsd="http://www.w3.org/2001/XMLSchema" xmlns:xs="http://www.w3.org/2001/XMLSchema" xmlns:p="http://schemas.microsoft.com/office/2006/metadata/properties" xmlns:ns2="ca0f7ee4-af1e-476c-beba-9b8f4e56c3a8" xmlns:ns3="9c0088dd-eb20-46c8-a13e-c2544a1ce933" targetNamespace="http://schemas.microsoft.com/office/2006/metadata/properties" ma:root="true" ma:fieldsID="bd5242c79ec19c6feb7fc61fdf9452e3" ns2:_="" ns3:_="">
    <xsd:import namespace="ca0f7ee4-af1e-476c-beba-9b8f4e56c3a8"/>
    <xsd:import namespace="9c0088dd-eb20-46c8-a13e-c2544a1ce9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f7ee4-af1e-476c-beba-9b8f4e56c3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acc6109-3dea-447f-ac08-9985884d8806}" ma:internalName="TaxCatchAll" ma:showField="CatchAllData" ma:web="ca0f7ee4-af1e-476c-beba-9b8f4e56c3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0088dd-eb20-46c8-a13e-c2544a1ce93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185a6c7-bb07-422c-9c70-6b09a668e00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0088dd-eb20-46c8-a13e-c2544a1ce933">
      <Terms xmlns="http://schemas.microsoft.com/office/infopath/2007/PartnerControls"/>
    </lcf76f155ced4ddcb4097134ff3c332f>
    <TaxCatchAll xmlns="ca0f7ee4-af1e-476c-beba-9b8f4e56c3a8" xsi:nil="true"/>
  </documentManagement>
</p:properties>
</file>

<file path=customXml/itemProps1.xml><?xml version="1.0" encoding="utf-8"?>
<ds:datastoreItem xmlns:ds="http://schemas.openxmlformats.org/officeDocument/2006/customXml" ds:itemID="{5EAA4992-F4AE-4192-8AE4-2A41CF6B2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f7ee4-af1e-476c-beba-9b8f4e56c3a8"/>
    <ds:schemaRef ds:uri="9c0088dd-eb20-46c8-a13e-c2544a1ce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DB770A-A10A-4DAD-9F2C-E251FFECE546}">
  <ds:schemaRefs>
    <ds:schemaRef ds:uri="http://schemas.microsoft.com/sharepoint/v3/contenttype/forms"/>
  </ds:schemaRefs>
</ds:datastoreItem>
</file>

<file path=customXml/itemProps3.xml><?xml version="1.0" encoding="utf-8"?>
<ds:datastoreItem xmlns:ds="http://schemas.openxmlformats.org/officeDocument/2006/customXml" ds:itemID="{F9FB42BD-3B59-48D3-9871-A11BF55D2564}">
  <ds:schemaRefs>
    <ds:schemaRef ds:uri="9c0088dd-eb20-46c8-a13e-c2544a1ce933"/>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ca0f7ee4-af1e-476c-beba-9b8f4e56c3a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8374</TotalTime>
  <Words>1602</Words>
  <Application>Microsoft Office PowerPoint</Application>
  <PresentationFormat>On-screen Show (4:3)</PresentationFormat>
  <Paragraphs>154</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Lisa.Ryan</cp:lastModifiedBy>
  <cp:revision>15</cp:revision>
  <cp:lastPrinted>2023-07-25T08:19:29Z</cp:lastPrinted>
  <dcterms:created xsi:type="dcterms:W3CDTF">2013-10-27T13:52:33Z</dcterms:created>
  <dcterms:modified xsi:type="dcterms:W3CDTF">2023-07-25T09:12:56Z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0x010100980252C8E8146B479FB30F71A0200C76</vt:lpwstr>
  </property>
  <property fmtid="{D5CDD505-2E9C-101B-9397-08002B2CF9AE}" pid="3" name="MediaServiceImageTags">
    <vt:lpwstr/>
  </property>
</Properties>
</file>